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3" r:id="rId8"/>
    <p:sldId id="262" r:id="rId9"/>
    <p:sldId id="269" r:id="rId10"/>
    <p:sldId id="270" r:id="rId11"/>
    <p:sldId id="271" r:id="rId12"/>
    <p:sldId id="272" r:id="rId13"/>
    <p:sldId id="275" r:id="rId14"/>
    <p:sldId id="273" r:id="rId15"/>
    <p:sldId id="274" r:id="rId16"/>
    <p:sldId id="264" r:id="rId17"/>
    <p:sldId id="265" r:id="rId18"/>
    <p:sldId id="266" r:id="rId19"/>
    <p:sldId id="267" r:id="rId20"/>
    <p:sldId id="268"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542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889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286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128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0948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5680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93efacbc1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93efacbc1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93efacbc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93efacbc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93ec925feb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93ec925f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93f0745c3a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93f0745c3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88c35186a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88c35186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88c35186a2_2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88c35186a2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93f0745c3a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93f0745c3a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88c35186a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88c35186a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93ec925fe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93ec925fe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88c35186a2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88c35186a2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93f0745c3a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93f0745c3a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299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88c35186a2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88c35186a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4455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hyperlink" Target="https://en.wikipedia.org/wiki/Facial_recognition_system" TargetMode="External"/><Relationship Id="rId13" Type="http://schemas.openxmlformats.org/officeDocument/2006/relationships/hyperlink" Target="https://www.kaggle.com/havingfun/100-bollywood-celebrity-faces" TargetMode="External"/><Relationship Id="rId3" Type="http://schemas.openxmlformats.org/officeDocument/2006/relationships/hyperlink" Target="http://www.ijracse.com/olvolume7issue2/Roshini-2.pdf" TargetMode="External"/><Relationship Id="rId7" Type="http://schemas.openxmlformats.org/officeDocument/2006/relationships/hyperlink" Target="https://www.crunchbase.com/organization/keyless-technologies-ltd/technology" TargetMode="External"/><Relationship Id="rId12" Type="http://schemas.openxmlformats.org/officeDocument/2006/relationships/hyperlink" Target="https://doi.org/10.1109/ICEEICT53905.2021.9667836"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www.analyticsvidhya.com/blog/2022/04/face-detection-using-the-dlib-face-detector-model/" TargetMode="External"/><Relationship Id="rId11" Type="http://schemas.openxmlformats.org/officeDocument/2006/relationships/hyperlink" Target="http://winteknologi.com/img/product/pdf/ede8225c99f6e1883d4ae14c66fb20191117.pdf" TargetMode="External"/><Relationship Id="rId5" Type="http://schemas.openxmlformats.org/officeDocument/2006/relationships/hyperlink" Target="https://pypi.org/project/dlib/" TargetMode="External"/><Relationship Id="rId15" Type="http://schemas.openxmlformats.org/officeDocument/2006/relationships/hyperlink" Target="https://www.intechopen.com/chapters/51031" TargetMode="External"/><Relationship Id="rId10" Type="http://schemas.openxmlformats.org/officeDocument/2006/relationships/hyperlink" Target="https://towardsdatascience.com/face-recognition-for-beginners-a7a9bd5eb5c2" TargetMode="External"/><Relationship Id="rId4" Type="http://schemas.openxmlformats.org/officeDocument/2006/relationships/hyperlink" Target="https://pyimagesearch.com/2021/04/19/face-detection-with-dlib-hog-and-cnn/" TargetMode="External"/><Relationship Id="rId9" Type="http://schemas.openxmlformats.org/officeDocument/2006/relationships/hyperlink" Target="https://www.electronicid.eu/en/blog/post/face-recognition/en" TargetMode="External"/><Relationship Id="rId14" Type="http://schemas.openxmlformats.org/officeDocument/2006/relationships/hyperlink" Target="https://www.sciencedirect.com/science/article/pii/S2666285X21000728"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1714475" y="597425"/>
            <a:ext cx="7789500" cy="1151700"/>
          </a:xfrm>
          <a:prstGeom prst="rect">
            <a:avLst/>
          </a:prstGeom>
        </p:spPr>
        <p:txBody>
          <a:bodyPr spcFirstLastPara="1" wrap="square" lIns="91425" tIns="91425" rIns="91425" bIns="91425" anchor="t" anchorCtr="0">
            <a:noAutofit/>
          </a:bodyPr>
          <a:lstStyle/>
          <a:p>
            <a:pPr marL="0" lvl="0" indent="0" algn="ctr" rtl="0">
              <a:lnSpc>
                <a:spcPct val="115000"/>
              </a:lnSpc>
              <a:spcBef>
                <a:spcPts val="1200"/>
              </a:spcBef>
              <a:spcAft>
                <a:spcPts val="0"/>
              </a:spcAft>
              <a:buNone/>
            </a:pPr>
            <a:r>
              <a:rPr lang="en" sz="2000" b="1">
                <a:latin typeface="Arial"/>
                <a:ea typeface="Arial"/>
                <a:cs typeface="Arial"/>
                <a:sym typeface="Arial"/>
              </a:rPr>
              <a:t>Smart Attendance System using Face Recognition</a:t>
            </a:r>
            <a:endParaRPr sz="2000" b="1">
              <a:latin typeface="Arial"/>
              <a:ea typeface="Arial"/>
              <a:cs typeface="Arial"/>
              <a:sym typeface="Arial"/>
            </a:endParaRPr>
          </a:p>
          <a:p>
            <a:pPr marL="1371600" lvl="0" indent="457200" algn="l" rtl="0">
              <a:lnSpc>
                <a:spcPct val="115000"/>
              </a:lnSpc>
              <a:spcBef>
                <a:spcPts val="1200"/>
              </a:spcBef>
              <a:spcAft>
                <a:spcPts val="0"/>
              </a:spcAft>
              <a:buNone/>
            </a:pPr>
            <a:r>
              <a:rPr lang="en" sz="1600" b="1" i="1">
                <a:solidFill>
                  <a:schemeClr val="accent5"/>
                </a:solidFill>
                <a:latin typeface="Arial"/>
                <a:ea typeface="Arial"/>
                <a:cs typeface="Arial"/>
                <a:sym typeface="Arial"/>
              </a:rPr>
              <a:t>CSE3013 - Artificial Intelligence J Component Review </a:t>
            </a:r>
            <a:endParaRPr sz="1600" b="1" i="1">
              <a:solidFill>
                <a:schemeClr val="accent5"/>
              </a:solidFill>
              <a:latin typeface="Arial"/>
              <a:ea typeface="Arial"/>
              <a:cs typeface="Arial"/>
              <a:sym typeface="Arial"/>
            </a:endParaRPr>
          </a:p>
          <a:p>
            <a:pPr marL="0" lvl="0" indent="0" algn="ctr" rtl="0">
              <a:lnSpc>
                <a:spcPct val="115000"/>
              </a:lnSpc>
              <a:spcBef>
                <a:spcPts val="1200"/>
              </a:spcBef>
              <a:spcAft>
                <a:spcPts val="1200"/>
              </a:spcAft>
              <a:buClr>
                <a:schemeClr val="dk1"/>
              </a:buClr>
              <a:buSzPts val="1100"/>
              <a:buFont typeface="Arial"/>
              <a:buNone/>
            </a:pPr>
            <a:endParaRPr sz="2400" b="1"/>
          </a:p>
        </p:txBody>
      </p:sp>
      <p:sp>
        <p:nvSpPr>
          <p:cNvPr id="135" name="Google Shape;135;p13"/>
          <p:cNvSpPr txBox="1">
            <a:spLocks noGrp="1"/>
          </p:cNvSpPr>
          <p:nvPr>
            <p:ph type="subTitle" idx="1"/>
          </p:nvPr>
        </p:nvSpPr>
        <p:spPr>
          <a:xfrm>
            <a:off x="995000" y="2316500"/>
            <a:ext cx="7789500" cy="2436300"/>
          </a:xfrm>
          <a:prstGeom prst="rect">
            <a:avLst/>
          </a:prstGeom>
        </p:spPr>
        <p:txBody>
          <a:bodyPr spcFirstLastPara="1" wrap="square" lIns="91425" tIns="91425" rIns="91425" bIns="91425" anchor="t" anchorCtr="0">
            <a:noAutofit/>
          </a:bodyPr>
          <a:lstStyle/>
          <a:p>
            <a:pPr marL="2286000" lvl="0" indent="0" algn="l" rtl="0">
              <a:spcBef>
                <a:spcPts val="0"/>
              </a:spcBef>
              <a:spcAft>
                <a:spcPts val="0"/>
              </a:spcAft>
              <a:buNone/>
            </a:pPr>
            <a:r>
              <a:rPr lang="en" sz="1800" b="1"/>
              <a:t>Submitted By:</a:t>
            </a:r>
            <a:endParaRPr sz="1800" b="1"/>
          </a:p>
          <a:p>
            <a:pPr marL="1828800" lvl="0" indent="457200" algn="ctr" rtl="0">
              <a:lnSpc>
                <a:spcPct val="115000"/>
              </a:lnSpc>
              <a:spcBef>
                <a:spcPts val="1200"/>
              </a:spcBef>
              <a:spcAft>
                <a:spcPts val="0"/>
              </a:spcAft>
              <a:buNone/>
            </a:pPr>
            <a:r>
              <a:rPr lang="en" sz="1600" b="1">
                <a:latin typeface="Arial"/>
                <a:ea typeface="Arial"/>
                <a:cs typeface="Arial"/>
                <a:sym typeface="Arial"/>
              </a:rPr>
              <a:t> </a:t>
            </a:r>
            <a:r>
              <a:rPr lang="en" sz="1600" b="1">
                <a:solidFill>
                  <a:schemeClr val="lt2"/>
                </a:solidFill>
                <a:latin typeface="Arial"/>
                <a:ea typeface="Arial"/>
                <a:cs typeface="Arial"/>
                <a:sym typeface="Arial"/>
              </a:rPr>
              <a:t> Abhinav Jaiswal-20BCE2624</a:t>
            </a:r>
            <a:endParaRPr sz="1600" b="1">
              <a:solidFill>
                <a:schemeClr val="lt2"/>
              </a:solidFill>
              <a:latin typeface="Arial"/>
              <a:ea typeface="Arial"/>
              <a:cs typeface="Arial"/>
              <a:sym typeface="Arial"/>
            </a:endParaRPr>
          </a:p>
          <a:p>
            <a:pPr marL="1828800" lvl="0" indent="457200" algn="ctr" rtl="0">
              <a:lnSpc>
                <a:spcPct val="115000"/>
              </a:lnSpc>
              <a:spcBef>
                <a:spcPts val="1200"/>
              </a:spcBef>
              <a:spcAft>
                <a:spcPts val="0"/>
              </a:spcAft>
              <a:buNone/>
            </a:pPr>
            <a:r>
              <a:rPr lang="en" sz="1600" b="1">
                <a:solidFill>
                  <a:schemeClr val="lt2"/>
                </a:solidFill>
                <a:latin typeface="Arial"/>
                <a:ea typeface="Arial"/>
                <a:cs typeface="Arial"/>
                <a:sym typeface="Arial"/>
              </a:rPr>
              <a:t> Vanshit Kandoi-20BCE2667</a:t>
            </a:r>
            <a:endParaRPr sz="1600" b="1">
              <a:solidFill>
                <a:schemeClr val="lt2"/>
              </a:solidFill>
              <a:latin typeface="Arial"/>
              <a:ea typeface="Arial"/>
              <a:cs typeface="Arial"/>
              <a:sym typeface="Arial"/>
            </a:endParaRPr>
          </a:p>
          <a:p>
            <a:pPr marL="1828800" lvl="0" indent="457200" algn="ctr" rtl="0">
              <a:lnSpc>
                <a:spcPct val="115000"/>
              </a:lnSpc>
              <a:spcBef>
                <a:spcPts val="1200"/>
              </a:spcBef>
              <a:spcAft>
                <a:spcPts val="0"/>
              </a:spcAft>
              <a:buNone/>
            </a:pPr>
            <a:r>
              <a:rPr lang="en" sz="1600" b="1">
                <a:solidFill>
                  <a:schemeClr val="lt2"/>
                </a:solidFill>
                <a:latin typeface="Arial"/>
                <a:ea typeface="Arial"/>
                <a:cs typeface="Arial"/>
                <a:sym typeface="Arial"/>
              </a:rPr>
              <a:t>Sneha Jayshri-20BCE2673</a:t>
            </a:r>
            <a:endParaRPr sz="1600" b="1">
              <a:solidFill>
                <a:schemeClr val="lt2"/>
              </a:solidFill>
              <a:latin typeface="Arial"/>
              <a:ea typeface="Arial"/>
              <a:cs typeface="Arial"/>
              <a:sym typeface="Arial"/>
            </a:endParaRPr>
          </a:p>
          <a:p>
            <a:pPr marL="2286000" lvl="0" indent="0" algn="l" rtl="0">
              <a:lnSpc>
                <a:spcPct val="115000"/>
              </a:lnSpc>
              <a:spcBef>
                <a:spcPts val="1200"/>
              </a:spcBef>
              <a:spcAft>
                <a:spcPts val="0"/>
              </a:spcAft>
              <a:buNone/>
            </a:pPr>
            <a:r>
              <a:rPr lang="en" sz="1800" b="1"/>
              <a:t>Guided By:</a:t>
            </a:r>
            <a:endParaRPr sz="1800"/>
          </a:p>
          <a:p>
            <a:pPr marL="2743200" lvl="0" indent="0" algn="l" rtl="0">
              <a:lnSpc>
                <a:spcPct val="115000"/>
              </a:lnSpc>
              <a:spcBef>
                <a:spcPts val="0"/>
              </a:spcBef>
              <a:spcAft>
                <a:spcPts val="0"/>
              </a:spcAft>
              <a:buClr>
                <a:schemeClr val="dk1"/>
              </a:buClr>
              <a:buSzPts val="1100"/>
              <a:buFont typeface="Arial"/>
              <a:buNone/>
            </a:pPr>
            <a:r>
              <a:rPr lang="en" sz="1800" b="1" i="1"/>
              <a:t>Professor: </a:t>
            </a:r>
            <a:r>
              <a:rPr lang="en" sz="1600" b="1" i="1">
                <a:latin typeface="Arial"/>
                <a:ea typeface="Arial"/>
                <a:cs typeface="Arial"/>
                <a:sym typeface="Arial"/>
              </a:rPr>
              <a:t>Dr. ANNAPURNA JONNALAGADDA</a:t>
            </a:r>
            <a:endParaRPr sz="1600" b="1" i="1">
              <a:latin typeface="Arial"/>
              <a:ea typeface="Arial"/>
              <a:cs typeface="Arial"/>
              <a:sym typeface="Arial"/>
            </a:endParaRPr>
          </a:p>
          <a:p>
            <a:pPr marL="2743200" lvl="0" indent="457200" algn="l" rtl="0">
              <a:lnSpc>
                <a:spcPct val="115000"/>
              </a:lnSpc>
              <a:spcBef>
                <a:spcPts val="0"/>
              </a:spcBef>
              <a:spcAft>
                <a:spcPts val="0"/>
              </a:spcAft>
              <a:buClr>
                <a:schemeClr val="dk1"/>
              </a:buClr>
              <a:buSzPts val="1100"/>
              <a:buFont typeface="Arial"/>
              <a:buNone/>
            </a:pPr>
            <a:endParaRPr sz="18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797562" y="8877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Result and analysis </a:t>
            </a:r>
            <a:endParaRPr b="1" dirty="0"/>
          </a:p>
        </p:txBody>
      </p:sp>
      <p:sp>
        <p:nvSpPr>
          <p:cNvPr id="171" name="Google Shape;171;p19"/>
          <p:cNvSpPr txBox="1">
            <a:spLocks noGrp="1"/>
          </p:cNvSpPr>
          <p:nvPr>
            <p:ph type="body" idx="1"/>
          </p:nvPr>
        </p:nvSpPr>
        <p:spPr>
          <a:xfrm>
            <a:off x="1191550" y="1002875"/>
            <a:ext cx="7144800" cy="347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5" name="Picture 4">
            <a:extLst>
              <a:ext uri="{FF2B5EF4-FFF2-40B4-BE49-F238E27FC236}">
                <a16:creationId xmlns:a16="http://schemas.microsoft.com/office/drawing/2014/main" id="{03C99726-7B75-1098-C0A4-BE9E1D3D8C6F}"/>
              </a:ext>
            </a:extLst>
          </p:cNvPr>
          <p:cNvPicPr>
            <a:picLocks noChangeAspect="1"/>
          </p:cNvPicPr>
          <p:nvPr/>
        </p:nvPicPr>
        <p:blipFill>
          <a:blip r:embed="rId3"/>
          <a:stretch>
            <a:fillRect/>
          </a:stretch>
        </p:blipFill>
        <p:spPr>
          <a:xfrm>
            <a:off x="3221832" y="1915116"/>
            <a:ext cx="5922168" cy="3118392"/>
          </a:xfrm>
          <a:prstGeom prst="rect">
            <a:avLst/>
          </a:prstGeom>
        </p:spPr>
      </p:pic>
      <p:pic>
        <p:nvPicPr>
          <p:cNvPr id="3" name="Picture 2">
            <a:extLst>
              <a:ext uri="{FF2B5EF4-FFF2-40B4-BE49-F238E27FC236}">
                <a16:creationId xmlns:a16="http://schemas.microsoft.com/office/drawing/2014/main" id="{FB4EA679-A163-D3DC-D45A-0726236442AB}"/>
              </a:ext>
            </a:extLst>
          </p:cNvPr>
          <p:cNvPicPr>
            <a:picLocks noChangeAspect="1"/>
          </p:cNvPicPr>
          <p:nvPr/>
        </p:nvPicPr>
        <p:blipFill>
          <a:blip r:embed="rId4"/>
          <a:stretch>
            <a:fillRect/>
          </a:stretch>
        </p:blipFill>
        <p:spPr>
          <a:xfrm>
            <a:off x="-86105" y="586481"/>
            <a:ext cx="5572125" cy="1571514"/>
          </a:xfrm>
          <a:prstGeom prst="rect">
            <a:avLst/>
          </a:prstGeom>
        </p:spPr>
      </p:pic>
      <p:sp>
        <p:nvSpPr>
          <p:cNvPr id="6" name="TextBox 5">
            <a:extLst>
              <a:ext uri="{FF2B5EF4-FFF2-40B4-BE49-F238E27FC236}">
                <a16:creationId xmlns:a16="http://schemas.microsoft.com/office/drawing/2014/main" id="{6822A38E-5BF9-840B-CE40-2B0092361D6B}"/>
              </a:ext>
            </a:extLst>
          </p:cNvPr>
          <p:cNvSpPr txBox="1"/>
          <p:nvPr/>
        </p:nvSpPr>
        <p:spPr>
          <a:xfrm>
            <a:off x="5977203" y="906681"/>
            <a:ext cx="3950494" cy="307777"/>
          </a:xfrm>
          <a:prstGeom prst="rect">
            <a:avLst/>
          </a:prstGeom>
          <a:noFill/>
        </p:spPr>
        <p:txBody>
          <a:bodyPr wrap="square" rtlCol="0">
            <a:spAutoFit/>
          </a:bodyPr>
          <a:lstStyle/>
          <a:p>
            <a:r>
              <a:rPr lang="en-US" dirty="0">
                <a:solidFill>
                  <a:schemeClr val="bg1"/>
                </a:solidFill>
              </a:rPr>
              <a:t>Face Detection</a:t>
            </a:r>
          </a:p>
        </p:txBody>
      </p:sp>
    </p:spTree>
    <p:extLst>
      <p:ext uri="{BB962C8B-B14F-4D97-AF65-F5344CB8AC3E}">
        <p14:creationId xmlns:p14="http://schemas.microsoft.com/office/powerpoint/2010/main" val="611077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sp>
        <p:nvSpPr>
          <p:cNvPr id="171" name="Google Shape;171;p19"/>
          <p:cNvSpPr txBox="1">
            <a:spLocks noGrp="1"/>
          </p:cNvSpPr>
          <p:nvPr>
            <p:ph type="body" idx="1"/>
          </p:nvPr>
        </p:nvSpPr>
        <p:spPr>
          <a:xfrm>
            <a:off x="1191550" y="1002875"/>
            <a:ext cx="7144800" cy="347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a:p>
            <a:pPr marL="0" lvl="0" indent="0" algn="l" rtl="0">
              <a:spcBef>
                <a:spcPts val="1200"/>
              </a:spcBef>
              <a:spcAft>
                <a:spcPts val="1200"/>
              </a:spcAft>
              <a:buNone/>
            </a:pPr>
            <a:endParaRPr dirty="0"/>
          </a:p>
        </p:txBody>
      </p:sp>
      <p:pic>
        <p:nvPicPr>
          <p:cNvPr id="3" name="Picture 2">
            <a:extLst>
              <a:ext uri="{FF2B5EF4-FFF2-40B4-BE49-F238E27FC236}">
                <a16:creationId xmlns:a16="http://schemas.microsoft.com/office/drawing/2014/main" id="{8CF10BE1-5F7F-FE14-46C0-64FA3F4DCDBA}"/>
              </a:ext>
            </a:extLst>
          </p:cNvPr>
          <p:cNvPicPr>
            <a:picLocks noChangeAspect="1"/>
          </p:cNvPicPr>
          <p:nvPr/>
        </p:nvPicPr>
        <p:blipFill>
          <a:blip r:embed="rId3"/>
          <a:stretch>
            <a:fillRect/>
          </a:stretch>
        </p:blipFill>
        <p:spPr>
          <a:xfrm>
            <a:off x="0" y="935831"/>
            <a:ext cx="5980852" cy="3153965"/>
          </a:xfrm>
          <a:prstGeom prst="rect">
            <a:avLst/>
          </a:prstGeom>
        </p:spPr>
      </p:pic>
      <p:pic>
        <p:nvPicPr>
          <p:cNvPr id="5" name="Picture 4">
            <a:extLst>
              <a:ext uri="{FF2B5EF4-FFF2-40B4-BE49-F238E27FC236}">
                <a16:creationId xmlns:a16="http://schemas.microsoft.com/office/drawing/2014/main" id="{B8DDFA0B-4358-03DE-D342-9A8C39126142}"/>
              </a:ext>
            </a:extLst>
          </p:cNvPr>
          <p:cNvPicPr>
            <a:picLocks noChangeAspect="1"/>
          </p:cNvPicPr>
          <p:nvPr/>
        </p:nvPicPr>
        <p:blipFill>
          <a:blip r:embed="rId4"/>
          <a:stretch>
            <a:fillRect/>
          </a:stretch>
        </p:blipFill>
        <p:spPr>
          <a:xfrm>
            <a:off x="4078604" y="2081281"/>
            <a:ext cx="5815489" cy="3062219"/>
          </a:xfrm>
          <a:prstGeom prst="rect">
            <a:avLst/>
          </a:prstGeom>
        </p:spPr>
      </p:pic>
    </p:spTree>
    <p:extLst>
      <p:ext uri="{BB962C8B-B14F-4D97-AF65-F5344CB8AC3E}">
        <p14:creationId xmlns:p14="http://schemas.microsoft.com/office/powerpoint/2010/main" val="1695714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sp>
        <p:nvSpPr>
          <p:cNvPr id="171" name="Google Shape;171;p19"/>
          <p:cNvSpPr txBox="1">
            <a:spLocks noGrp="1"/>
          </p:cNvSpPr>
          <p:nvPr>
            <p:ph type="body" idx="1"/>
          </p:nvPr>
        </p:nvSpPr>
        <p:spPr>
          <a:xfrm>
            <a:off x="1191550" y="1002875"/>
            <a:ext cx="7144800" cy="347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sp>
        <p:nvSpPr>
          <p:cNvPr id="5" name="TextBox 4">
            <a:extLst>
              <a:ext uri="{FF2B5EF4-FFF2-40B4-BE49-F238E27FC236}">
                <a16:creationId xmlns:a16="http://schemas.microsoft.com/office/drawing/2014/main" id="{CE37C4B9-9277-85CC-659B-E5FD4AA5C1BD}"/>
              </a:ext>
            </a:extLst>
          </p:cNvPr>
          <p:cNvSpPr txBox="1"/>
          <p:nvPr/>
        </p:nvSpPr>
        <p:spPr>
          <a:xfrm>
            <a:off x="5443538" y="760512"/>
            <a:ext cx="4572000" cy="307777"/>
          </a:xfrm>
          <a:prstGeom prst="rect">
            <a:avLst/>
          </a:prstGeom>
          <a:noFill/>
        </p:spPr>
        <p:txBody>
          <a:bodyPr wrap="square">
            <a:spAutoFit/>
          </a:bodyPr>
          <a:lstStyle/>
          <a:p>
            <a:r>
              <a:rPr lang="en-US" dirty="0">
                <a:solidFill>
                  <a:schemeClr val="bg1"/>
                </a:solidFill>
              </a:rPr>
              <a:t>Face Recognition</a:t>
            </a:r>
          </a:p>
        </p:txBody>
      </p:sp>
      <p:pic>
        <p:nvPicPr>
          <p:cNvPr id="7" name="Picture 6">
            <a:extLst>
              <a:ext uri="{FF2B5EF4-FFF2-40B4-BE49-F238E27FC236}">
                <a16:creationId xmlns:a16="http://schemas.microsoft.com/office/drawing/2014/main" id="{DF21E6F4-090C-5922-029C-2B6228A70148}"/>
              </a:ext>
            </a:extLst>
          </p:cNvPr>
          <p:cNvPicPr>
            <a:picLocks noChangeAspect="1"/>
          </p:cNvPicPr>
          <p:nvPr/>
        </p:nvPicPr>
        <p:blipFill>
          <a:blip r:embed="rId3"/>
          <a:stretch>
            <a:fillRect/>
          </a:stretch>
        </p:blipFill>
        <p:spPr>
          <a:xfrm>
            <a:off x="-651290" y="1002875"/>
            <a:ext cx="5223290" cy="1795506"/>
          </a:xfrm>
          <a:prstGeom prst="rect">
            <a:avLst/>
          </a:prstGeom>
        </p:spPr>
      </p:pic>
      <p:pic>
        <p:nvPicPr>
          <p:cNvPr id="9" name="Picture 8">
            <a:extLst>
              <a:ext uri="{FF2B5EF4-FFF2-40B4-BE49-F238E27FC236}">
                <a16:creationId xmlns:a16="http://schemas.microsoft.com/office/drawing/2014/main" id="{FA6705C5-9A5F-5940-B97E-B5D2F069B79E}"/>
              </a:ext>
            </a:extLst>
          </p:cNvPr>
          <p:cNvPicPr>
            <a:picLocks noChangeAspect="1"/>
          </p:cNvPicPr>
          <p:nvPr/>
        </p:nvPicPr>
        <p:blipFill>
          <a:blip r:embed="rId4"/>
          <a:stretch>
            <a:fillRect/>
          </a:stretch>
        </p:blipFill>
        <p:spPr>
          <a:xfrm>
            <a:off x="2843212" y="1664136"/>
            <a:ext cx="6300787" cy="3307913"/>
          </a:xfrm>
          <a:prstGeom prst="rect">
            <a:avLst/>
          </a:prstGeom>
        </p:spPr>
      </p:pic>
    </p:spTree>
    <p:extLst>
      <p:ext uri="{BB962C8B-B14F-4D97-AF65-F5344CB8AC3E}">
        <p14:creationId xmlns:p14="http://schemas.microsoft.com/office/powerpoint/2010/main" val="1088672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418944" y="80639"/>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Result and analysis </a:t>
            </a:r>
            <a:endParaRPr b="1" dirty="0"/>
          </a:p>
        </p:txBody>
      </p:sp>
      <p:pic>
        <p:nvPicPr>
          <p:cNvPr id="3" name="Picture 2">
            <a:extLst>
              <a:ext uri="{FF2B5EF4-FFF2-40B4-BE49-F238E27FC236}">
                <a16:creationId xmlns:a16="http://schemas.microsoft.com/office/drawing/2014/main" id="{1C367268-56AA-9A6E-1D1A-739F40E97979}"/>
              </a:ext>
            </a:extLst>
          </p:cNvPr>
          <p:cNvPicPr>
            <a:picLocks noChangeAspect="1"/>
          </p:cNvPicPr>
          <p:nvPr/>
        </p:nvPicPr>
        <p:blipFill>
          <a:blip r:embed="rId3"/>
          <a:stretch>
            <a:fillRect/>
          </a:stretch>
        </p:blipFill>
        <p:spPr>
          <a:xfrm>
            <a:off x="1" y="1371600"/>
            <a:ext cx="2958460" cy="1416647"/>
          </a:xfrm>
          <a:prstGeom prst="rect">
            <a:avLst/>
          </a:prstGeom>
        </p:spPr>
      </p:pic>
      <p:pic>
        <p:nvPicPr>
          <p:cNvPr id="5" name="Picture 4">
            <a:extLst>
              <a:ext uri="{FF2B5EF4-FFF2-40B4-BE49-F238E27FC236}">
                <a16:creationId xmlns:a16="http://schemas.microsoft.com/office/drawing/2014/main" id="{D485CE87-E3EE-CAE7-1F89-08BAD0A71089}"/>
              </a:ext>
            </a:extLst>
          </p:cNvPr>
          <p:cNvPicPr>
            <a:picLocks noChangeAspect="1"/>
          </p:cNvPicPr>
          <p:nvPr/>
        </p:nvPicPr>
        <p:blipFill>
          <a:blip r:embed="rId4"/>
          <a:stretch>
            <a:fillRect/>
          </a:stretch>
        </p:blipFill>
        <p:spPr>
          <a:xfrm>
            <a:off x="5786438" y="1204387"/>
            <a:ext cx="2549962" cy="2003155"/>
          </a:xfrm>
          <a:prstGeom prst="rect">
            <a:avLst/>
          </a:prstGeom>
        </p:spPr>
      </p:pic>
      <p:sp>
        <p:nvSpPr>
          <p:cNvPr id="8" name="TextBox 7">
            <a:extLst>
              <a:ext uri="{FF2B5EF4-FFF2-40B4-BE49-F238E27FC236}">
                <a16:creationId xmlns:a16="http://schemas.microsoft.com/office/drawing/2014/main" id="{D731DAD3-4DDF-1775-6AFD-33E84155E501}"/>
              </a:ext>
            </a:extLst>
          </p:cNvPr>
          <p:cNvSpPr txBox="1"/>
          <p:nvPr/>
        </p:nvSpPr>
        <p:spPr>
          <a:xfrm>
            <a:off x="3500438" y="791786"/>
            <a:ext cx="4572000" cy="307777"/>
          </a:xfrm>
          <a:prstGeom prst="rect">
            <a:avLst/>
          </a:prstGeom>
          <a:noFill/>
        </p:spPr>
        <p:txBody>
          <a:bodyPr wrap="square">
            <a:spAutoFit/>
          </a:bodyPr>
          <a:lstStyle/>
          <a:p>
            <a:r>
              <a:rPr lang="en-US" dirty="0">
                <a:solidFill>
                  <a:schemeClr val="bg1"/>
                </a:solidFill>
              </a:rPr>
              <a:t>Unknown user detected</a:t>
            </a:r>
          </a:p>
        </p:txBody>
      </p:sp>
      <p:pic>
        <p:nvPicPr>
          <p:cNvPr id="4" name="Picture 3">
            <a:extLst>
              <a:ext uri="{FF2B5EF4-FFF2-40B4-BE49-F238E27FC236}">
                <a16:creationId xmlns:a16="http://schemas.microsoft.com/office/drawing/2014/main" id="{CE62B51E-240F-1A8C-BB46-DD4052D4DE8C}"/>
              </a:ext>
            </a:extLst>
          </p:cNvPr>
          <p:cNvPicPr>
            <a:picLocks noChangeAspect="1"/>
          </p:cNvPicPr>
          <p:nvPr/>
        </p:nvPicPr>
        <p:blipFill>
          <a:blip r:embed="rId5"/>
          <a:stretch>
            <a:fillRect/>
          </a:stretch>
        </p:blipFill>
        <p:spPr>
          <a:xfrm>
            <a:off x="187743" y="3207543"/>
            <a:ext cx="6400800" cy="1700213"/>
          </a:xfrm>
          <a:prstGeom prst="rect">
            <a:avLst/>
          </a:prstGeom>
        </p:spPr>
      </p:pic>
    </p:spTree>
    <p:extLst>
      <p:ext uri="{BB962C8B-B14F-4D97-AF65-F5344CB8AC3E}">
        <p14:creationId xmlns:p14="http://schemas.microsoft.com/office/powerpoint/2010/main" val="2401550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pic>
        <p:nvPicPr>
          <p:cNvPr id="3" name="Picture 2">
            <a:extLst>
              <a:ext uri="{FF2B5EF4-FFF2-40B4-BE49-F238E27FC236}">
                <a16:creationId xmlns:a16="http://schemas.microsoft.com/office/drawing/2014/main" id="{754443BB-66E7-C41E-F1CF-3C6F925260D1}"/>
              </a:ext>
            </a:extLst>
          </p:cNvPr>
          <p:cNvPicPr>
            <a:picLocks noChangeAspect="1"/>
          </p:cNvPicPr>
          <p:nvPr/>
        </p:nvPicPr>
        <p:blipFill>
          <a:blip r:embed="rId3"/>
          <a:stretch>
            <a:fillRect/>
          </a:stretch>
        </p:blipFill>
        <p:spPr>
          <a:xfrm>
            <a:off x="-557212" y="967612"/>
            <a:ext cx="5207794" cy="2758504"/>
          </a:xfrm>
          <a:prstGeom prst="rect">
            <a:avLst/>
          </a:prstGeom>
        </p:spPr>
      </p:pic>
      <p:pic>
        <p:nvPicPr>
          <p:cNvPr id="5" name="Picture 4">
            <a:extLst>
              <a:ext uri="{FF2B5EF4-FFF2-40B4-BE49-F238E27FC236}">
                <a16:creationId xmlns:a16="http://schemas.microsoft.com/office/drawing/2014/main" id="{40F24CFD-547A-3A64-52DC-C62778E7C587}"/>
              </a:ext>
            </a:extLst>
          </p:cNvPr>
          <p:cNvPicPr>
            <a:picLocks noChangeAspect="1"/>
          </p:cNvPicPr>
          <p:nvPr/>
        </p:nvPicPr>
        <p:blipFill>
          <a:blip r:embed="rId4"/>
          <a:stretch>
            <a:fillRect/>
          </a:stretch>
        </p:blipFill>
        <p:spPr>
          <a:xfrm>
            <a:off x="3771900" y="2058850"/>
            <a:ext cx="6057900" cy="3028950"/>
          </a:xfrm>
          <a:prstGeom prst="rect">
            <a:avLst/>
          </a:prstGeom>
        </p:spPr>
      </p:pic>
    </p:spTree>
    <p:extLst>
      <p:ext uri="{BB962C8B-B14F-4D97-AF65-F5344CB8AC3E}">
        <p14:creationId xmlns:p14="http://schemas.microsoft.com/office/powerpoint/2010/main" val="19080007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pic>
        <p:nvPicPr>
          <p:cNvPr id="7" name="Picture 6">
            <a:extLst>
              <a:ext uri="{FF2B5EF4-FFF2-40B4-BE49-F238E27FC236}">
                <a16:creationId xmlns:a16="http://schemas.microsoft.com/office/drawing/2014/main" id="{EFEE608A-3E25-A373-C4E5-0F81563C27BC}"/>
              </a:ext>
            </a:extLst>
          </p:cNvPr>
          <p:cNvPicPr>
            <a:picLocks noChangeAspect="1"/>
          </p:cNvPicPr>
          <p:nvPr/>
        </p:nvPicPr>
        <p:blipFill>
          <a:blip r:embed="rId3"/>
          <a:stretch>
            <a:fillRect/>
          </a:stretch>
        </p:blipFill>
        <p:spPr>
          <a:xfrm>
            <a:off x="6036469" y="1628472"/>
            <a:ext cx="3038475" cy="3424540"/>
          </a:xfrm>
          <a:prstGeom prst="rect">
            <a:avLst/>
          </a:prstGeom>
        </p:spPr>
      </p:pic>
      <p:pic>
        <p:nvPicPr>
          <p:cNvPr id="9" name="Picture 8">
            <a:extLst>
              <a:ext uri="{FF2B5EF4-FFF2-40B4-BE49-F238E27FC236}">
                <a16:creationId xmlns:a16="http://schemas.microsoft.com/office/drawing/2014/main" id="{70CABB6C-B337-74F6-8461-BC1FC1017923}"/>
              </a:ext>
            </a:extLst>
          </p:cNvPr>
          <p:cNvPicPr>
            <a:picLocks noChangeAspect="1"/>
          </p:cNvPicPr>
          <p:nvPr/>
        </p:nvPicPr>
        <p:blipFill>
          <a:blip r:embed="rId4"/>
          <a:stretch>
            <a:fillRect/>
          </a:stretch>
        </p:blipFill>
        <p:spPr>
          <a:xfrm>
            <a:off x="69056" y="850800"/>
            <a:ext cx="6252883" cy="3321844"/>
          </a:xfrm>
          <a:prstGeom prst="rect">
            <a:avLst/>
          </a:prstGeom>
        </p:spPr>
      </p:pic>
    </p:spTree>
    <p:extLst>
      <p:ext uri="{BB962C8B-B14F-4D97-AF65-F5344CB8AC3E}">
        <p14:creationId xmlns:p14="http://schemas.microsoft.com/office/powerpoint/2010/main" val="467986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Continued…</a:t>
            </a:r>
            <a:endParaRPr/>
          </a:p>
        </p:txBody>
      </p:sp>
      <p:sp>
        <p:nvSpPr>
          <p:cNvPr id="185" name="Google Shape;185;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marR="1079500" lvl="0" indent="-311150" algn="l" rtl="0">
              <a:lnSpc>
                <a:spcPct val="105000"/>
              </a:lnSpc>
              <a:spcBef>
                <a:spcPts val="0"/>
              </a:spcBef>
              <a:spcAft>
                <a:spcPts val="0"/>
              </a:spcAft>
              <a:buSzPts val="1300"/>
              <a:buChar char="➢"/>
            </a:pPr>
            <a:r>
              <a:rPr lang="en" sz="1400">
                <a:latin typeface="Arial"/>
                <a:ea typeface="Arial"/>
                <a:cs typeface="Arial"/>
                <a:sym typeface="Arial"/>
              </a:rPr>
              <a:t>This system will include a way for the lecturer or teaching assistant to track the attendance of students throughout a lecture, section, or lab. It will save time and effort, especially if there are a lot of pupils in the lecture.</a:t>
            </a:r>
            <a:endParaRPr sz="1400">
              <a:latin typeface="Arial"/>
              <a:ea typeface="Arial"/>
              <a:cs typeface="Arial"/>
              <a:sym typeface="Arial"/>
            </a:endParaRPr>
          </a:p>
          <a:p>
            <a:pPr marL="457200" marR="1079500" lvl="0" indent="0" algn="l" rtl="0">
              <a:lnSpc>
                <a:spcPct val="105000"/>
              </a:lnSpc>
              <a:spcBef>
                <a:spcPts val="0"/>
              </a:spcBef>
              <a:spcAft>
                <a:spcPts val="0"/>
              </a:spcAft>
              <a:buNone/>
            </a:pPr>
            <a:endParaRPr sz="1400">
              <a:latin typeface="Arial"/>
              <a:ea typeface="Arial"/>
              <a:cs typeface="Arial"/>
              <a:sym typeface="Arial"/>
            </a:endParaRPr>
          </a:p>
          <a:p>
            <a:pPr marL="457200" marR="1079500" lvl="0" indent="-311150" algn="l" rtl="0">
              <a:lnSpc>
                <a:spcPct val="105000"/>
              </a:lnSpc>
              <a:spcBef>
                <a:spcPts val="0"/>
              </a:spcBef>
              <a:spcAft>
                <a:spcPts val="0"/>
              </a:spcAft>
              <a:buSzPts val="1300"/>
              <a:buChar char="➢"/>
            </a:pPr>
            <a:r>
              <a:rPr lang="en" sz="1400">
                <a:latin typeface="Arial"/>
                <a:ea typeface="Arial"/>
                <a:cs typeface="Arial"/>
                <a:sym typeface="Arial"/>
              </a:rPr>
              <a:t>The aim of the automated attendance system is to minimize the shortcomings of the conventional (manual) approach. The application of image processing techniques in the classroom will be demonstrated via this attendance system.</a:t>
            </a:r>
            <a:endParaRPr sz="1400">
              <a:latin typeface="Arial"/>
              <a:ea typeface="Arial"/>
              <a:cs typeface="Arial"/>
              <a:sym typeface="Arial"/>
            </a:endParaRPr>
          </a:p>
          <a:p>
            <a:pPr marL="457200" marR="1079500" lvl="0" indent="0" algn="l" rtl="0">
              <a:lnSpc>
                <a:spcPct val="105000"/>
              </a:lnSpc>
              <a:spcBef>
                <a:spcPts val="0"/>
              </a:spcBef>
              <a:spcAft>
                <a:spcPts val="0"/>
              </a:spcAft>
              <a:buNone/>
            </a:pPr>
            <a:endParaRPr sz="1400">
              <a:latin typeface="Arial"/>
              <a:ea typeface="Arial"/>
              <a:cs typeface="Arial"/>
              <a:sym typeface="Arial"/>
            </a:endParaRPr>
          </a:p>
          <a:p>
            <a:pPr marL="457200" marR="1079500" lvl="0" indent="-311150" algn="l" rtl="0">
              <a:lnSpc>
                <a:spcPct val="105000"/>
              </a:lnSpc>
              <a:spcBef>
                <a:spcPts val="0"/>
              </a:spcBef>
              <a:spcAft>
                <a:spcPts val="0"/>
              </a:spcAft>
              <a:buSzPts val="1300"/>
              <a:buChar char="➢"/>
            </a:pPr>
            <a:r>
              <a:rPr lang="en" sz="1400">
                <a:latin typeface="Arial"/>
                <a:ea typeface="Arial"/>
                <a:cs typeface="Arial"/>
                <a:sym typeface="Arial"/>
              </a:rPr>
              <a:t>This approach will enhance an institution's reputation in addition to simply assisting with the attendance system. </a:t>
            </a:r>
            <a:endParaRPr sz="1400">
              <a:latin typeface="Arial"/>
              <a:ea typeface="Arial"/>
              <a:cs typeface="Arial"/>
              <a:sym typeface="Arial"/>
            </a:endParaRPr>
          </a:p>
          <a:p>
            <a:pPr marL="457200" lvl="0" indent="0" algn="l" rtl="0">
              <a:spcBef>
                <a:spcPts val="0"/>
              </a:spcBef>
              <a:spcAft>
                <a:spcPts val="0"/>
              </a:spcAft>
              <a:buNone/>
            </a:pPr>
            <a:endParaRPr/>
          </a:p>
          <a:p>
            <a:pPr marL="457200" lvl="0" indent="0" algn="l" rtl="0">
              <a:spcBef>
                <a:spcPts val="1200"/>
              </a:spcBef>
              <a:spcAft>
                <a:spcPts val="12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References</a:t>
            </a:r>
            <a:endParaRPr/>
          </a:p>
        </p:txBody>
      </p:sp>
      <p:sp>
        <p:nvSpPr>
          <p:cNvPr id="191" name="Google Shape;191;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20000"/>
          </a:bodyPr>
          <a:lstStyle/>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3"/>
              </a:rPr>
              <a:t>http://www.ijracse.com/olvolume7issue2/Roshini-2.pdf</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4"/>
              </a:rPr>
              <a:t>https://pyimagesearch.com/2021/04/19/face-detection-with-dlib-hog-and-cnn/</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5"/>
              </a:rPr>
              <a:t>https://pypi.org/project/dlib/</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6"/>
              </a:rPr>
              <a:t>https://www.analyticsvidhya.com/blog/2022/04/face-detection-using-the-dlib-face-detector-model/</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7"/>
              </a:rPr>
              <a:t>https://www.crunchbase.com/organization/keyless-technologies-ltd/technology</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8"/>
              </a:rPr>
              <a:t>https://en.wikipedia.org/wiki/Facial_recognition_system</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9"/>
              </a:rPr>
              <a:t>https://www.electronicid.eu/en/blog/post/face-recognition/en</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0"/>
              </a:rPr>
              <a:t>https://towardsdatascience.com/face-recognition-for-beginners-a7a9bd5eb5c2</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1"/>
              </a:rPr>
              <a:t>http://winteknologi.com/img/product/pdf/ede8225c99f6e1883d4ae14c66fb20191117.pdf</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2"/>
              </a:rPr>
              <a:t>https://doi.org/10.1109/ICEEICT53905.2021.9667836</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3"/>
              </a:rPr>
              <a:t>https://www.kaggle.com/havingfun/100-bollywood-celebrity-faces</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4"/>
              </a:rPr>
              <a:t>https://www.sciencedirect.com/science/article/pii/S2666285X21000728</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92857"/>
              <a:buChar char="➢"/>
            </a:pPr>
            <a:r>
              <a:rPr lang="en" sz="1400" u="sng">
                <a:solidFill>
                  <a:schemeClr val="hlink"/>
                </a:solidFill>
                <a:latin typeface="Arial"/>
                <a:ea typeface="Arial"/>
                <a:cs typeface="Arial"/>
                <a:sym typeface="Arial"/>
                <a:hlinkClick r:id="rId15"/>
              </a:rPr>
              <a:t>https://www.intechopen.com/chapters/51031</a:t>
            </a:r>
            <a:endParaRPr sz="1400" u="sng">
              <a:solidFill>
                <a:schemeClr val="hlink"/>
              </a:solidFill>
              <a:latin typeface="Arial"/>
              <a:ea typeface="Arial"/>
              <a:cs typeface="Arial"/>
              <a:sym typeface="Arial"/>
            </a:endParaRPr>
          </a:p>
          <a:p>
            <a:pPr marL="457200" lvl="0" indent="-292576" algn="l" rtl="0">
              <a:spcBef>
                <a:spcPts val="0"/>
              </a:spcBef>
              <a:spcAft>
                <a:spcPts val="0"/>
              </a:spcAft>
              <a:buSzPct val="100000"/>
              <a:buChar char="➢"/>
            </a:pPr>
            <a:endParaRPr/>
          </a:p>
          <a:p>
            <a:pPr marL="457200" lvl="0" indent="0" algn="l" rtl="0">
              <a:spcBef>
                <a:spcPts val="1200"/>
              </a:spcBef>
              <a:spcAft>
                <a:spcPts val="12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3"/>
          <p:cNvSpPr txBox="1">
            <a:spLocks noGrp="1"/>
          </p:cNvSpPr>
          <p:nvPr>
            <p:ph type="title"/>
          </p:nvPr>
        </p:nvSpPr>
        <p:spPr>
          <a:xfrm>
            <a:off x="875575" y="140725"/>
            <a:ext cx="7038900" cy="9141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0"/>
              </a:spcAft>
              <a:buNone/>
            </a:pPr>
            <a:r>
              <a:rPr lang="en" sz="3066" b="1">
                <a:latin typeface="Arial"/>
                <a:ea typeface="Arial"/>
                <a:cs typeface="Arial"/>
                <a:sym typeface="Arial"/>
              </a:rPr>
              <a:t>Work distribution among team members  </a:t>
            </a:r>
            <a:endParaRPr sz="3066" b="1">
              <a:latin typeface="Arial"/>
              <a:ea typeface="Arial"/>
              <a:cs typeface="Arial"/>
              <a:sym typeface="Arial"/>
            </a:endParaRPr>
          </a:p>
          <a:p>
            <a:pPr marL="0" lvl="0" indent="0" algn="l" rtl="0">
              <a:spcBef>
                <a:spcPts val="1200"/>
              </a:spcBef>
              <a:spcAft>
                <a:spcPts val="0"/>
              </a:spcAft>
              <a:buNone/>
            </a:pPr>
            <a:endParaRPr/>
          </a:p>
        </p:txBody>
      </p:sp>
      <p:sp>
        <p:nvSpPr>
          <p:cNvPr id="197" name="Google Shape;197;p23"/>
          <p:cNvSpPr txBox="1">
            <a:spLocks noGrp="1"/>
          </p:cNvSpPr>
          <p:nvPr>
            <p:ph type="body" idx="1"/>
          </p:nvPr>
        </p:nvSpPr>
        <p:spPr>
          <a:xfrm>
            <a:off x="1014625" y="934275"/>
            <a:ext cx="7966500" cy="38376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SzPts val="852"/>
              <a:buNone/>
            </a:pPr>
            <a:r>
              <a:rPr lang="en" sz="1385" b="1" i="1">
                <a:latin typeface="Arial"/>
                <a:ea typeface="Arial"/>
                <a:cs typeface="Arial"/>
                <a:sym typeface="Arial"/>
              </a:rPr>
              <a:t>Each member has worked how to make each section of the code more efficient. </a:t>
            </a:r>
            <a:endParaRPr sz="1385" b="1" i="1">
              <a:latin typeface="Arial"/>
              <a:ea typeface="Arial"/>
              <a:cs typeface="Arial"/>
              <a:sym typeface="Arial"/>
            </a:endParaRPr>
          </a:p>
          <a:p>
            <a:pPr marL="0" lvl="0" indent="0" algn="just" rtl="0">
              <a:spcBef>
                <a:spcPts val="1200"/>
              </a:spcBef>
              <a:spcAft>
                <a:spcPts val="0"/>
              </a:spcAft>
              <a:buSzPts val="852"/>
              <a:buNone/>
            </a:pPr>
            <a:r>
              <a:rPr lang="en" sz="1285" b="1" u="sng">
                <a:latin typeface="Arial"/>
                <a:ea typeface="Arial"/>
                <a:cs typeface="Arial"/>
                <a:sym typeface="Arial"/>
              </a:rPr>
              <a:t>Face Encoding: </a:t>
            </a:r>
            <a:r>
              <a:rPr lang="en" sz="1285" b="1">
                <a:latin typeface="Arial"/>
                <a:ea typeface="Arial"/>
                <a:cs typeface="Arial"/>
                <a:sym typeface="Arial"/>
              </a:rPr>
              <a:t>Vanshit Kandoi and Abhinav Jaiswal together worked with the face encoding model. After implementing the basic code and understanding the concept of encoding they brought changes to the code according to the need of their project. And then they saved a lot of space and time complexity to make the code efficient and reliable. Instead of storing the images, they stored the encoding which changed MBs to KBs.</a:t>
            </a:r>
            <a:endParaRPr sz="1285" b="1">
              <a:latin typeface="Arial"/>
              <a:ea typeface="Arial"/>
              <a:cs typeface="Arial"/>
              <a:sym typeface="Arial"/>
            </a:endParaRPr>
          </a:p>
          <a:p>
            <a:pPr marL="0" lvl="0" indent="0" algn="just" rtl="0">
              <a:spcBef>
                <a:spcPts val="1200"/>
              </a:spcBef>
              <a:spcAft>
                <a:spcPts val="0"/>
              </a:spcAft>
              <a:buSzPts val="852"/>
              <a:buNone/>
            </a:pPr>
            <a:r>
              <a:rPr lang="en" sz="1285" b="1" u="sng">
                <a:latin typeface="Arial"/>
                <a:ea typeface="Arial"/>
                <a:cs typeface="Arial"/>
                <a:sym typeface="Arial"/>
              </a:rPr>
              <a:t>Live Face Detection (using HAAR):</a:t>
            </a:r>
            <a:r>
              <a:rPr lang="en" sz="1285" b="1">
                <a:latin typeface="Arial"/>
                <a:ea typeface="Arial"/>
                <a:cs typeface="Arial"/>
                <a:sym typeface="Arial"/>
              </a:rPr>
              <a:t> Sneha Jayshri came up with this fabulous idea that it's better to take pictures by detecting the face by a different algorithm in order to make the later encoding more efficient. She brought this HAAR-Cascade Detector which suited our project the best as it had high accuracy levels. Then she along with other members implemented the coding of this Cascading Model. They both handled the modification in the code. They added the newly detected face directly into the encoding file saving the time complexity of running all faces encodings all over again. </a:t>
            </a:r>
            <a:endParaRPr sz="1285" b="1">
              <a:latin typeface="Arial"/>
              <a:ea typeface="Arial"/>
              <a:cs typeface="Arial"/>
              <a:sym typeface="Arial"/>
            </a:endParaRPr>
          </a:p>
          <a:p>
            <a:pPr marL="0" lvl="0" indent="0" algn="just" rtl="0">
              <a:spcBef>
                <a:spcPts val="1200"/>
              </a:spcBef>
              <a:spcAft>
                <a:spcPts val="0"/>
              </a:spcAft>
              <a:buSzPts val="852"/>
              <a:buNone/>
            </a:pPr>
            <a:r>
              <a:rPr lang="en" sz="1285" b="1" u="sng">
                <a:latin typeface="Arial"/>
                <a:ea typeface="Arial"/>
                <a:cs typeface="Arial"/>
                <a:sym typeface="Arial"/>
              </a:rPr>
              <a:t>Multiple Face recognition:</a:t>
            </a:r>
            <a:r>
              <a:rPr lang="en" sz="1285" b="1">
                <a:latin typeface="Arial"/>
                <a:ea typeface="Arial"/>
                <a:cs typeface="Arial"/>
                <a:sym typeface="Arial"/>
              </a:rPr>
              <a:t>Vanshit worked on implementing multiple face recognition.This was implemented successfully .</a:t>
            </a:r>
            <a:endParaRPr sz="1285" b="1">
              <a:latin typeface="Arial"/>
              <a:ea typeface="Arial"/>
              <a:cs typeface="Arial"/>
              <a:sym typeface="Arial"/>
            </a:endParaRPr>
          </a:p>
          <a:p>
            <a:pPr marL="0" lvl="0" indent="0" algn="just" rtl="0">
              <a:spcBef>
                <a:spcPts val="1200"/>
              </a:spcBef>
              <a:spcAft>
                <a:spcPts val="1200"/>
              </a:spcAft>
              <a:buSzPts val="852"/>
              <a:buNone/>
            </a:pPr>
            <a:endParaRPr sz="1485" b="1" u="sng">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875575" y="140725"/>
            <a:ext cx="7038900" cy="9141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0"/>
              </a:spcAft>
              <a:buNone/>
            </a:pPr>
            <a:r>
              <a:rPr lang="en" sz="3066" b="1">
                <a:latin typeface="Arial"/>
                <a:ea typeface="Arial"/>
                <a:cs typeface="Arial"/>
                <a:sym typeface="Arial"/>
              </a:rPr>
              <a:t>Work distribution among team members  </a:t>
            </a:r>
            <a:endParaRPr sz="3066" b="1">
              <a:latin typeface="Arial"/>
              <a:ea typeface="Arial"/>
              <a:cs typeface="Arial"/>
              <a:sym typeface="Arial"/>
            </a:endParaRPr>
          </a:p>
          <a:p>
            <a:pPr marL="0" lvl="0" indent="0" algn="l" rtl="0">
              <a:spcBef>
                <a:spcPts val="1200"/>
              </a:spcBef>
              <a:spcAft>
                <a:spcPts val="0"/>
              </a:spcAft>
              <a:buNone/>
            </a:pPr>
            <a:endParaRPr/>
          </a:p>
        </p:txBody>
      </p:sp>
      <p:sp>
        <p:nvSpPr>
          <p:cNvPr id="203" name="Google Shape;203;p24"/>
          <p:cNvSpPr txBox="1">
            <a:spLocks noGrp="1"/>
          </p:cNvSpPr>
          <p:nvPr>
            <p:ph type="body" idx="1"/>
          </p:nvPr>
        </p:nvSpPr>
        <p:spPr>
          <a:xfrm>
            <a:off x="1356200" y="1054825"/>
            <a:ext cx="7333500" cy="35010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SzPts val="852"/>
              <a:buNone/>
            </a:pPr>
            <a:r>
              <a:rPr lang="en" sz="1485" b="1" u="sng">
                <a:latin typeface="Arial"/>
                <a:ea typeface="Arial"/>
                <a:cs typeface="Arial"/>
                <a:sym typeface="Arial"/>
              </a:rPr>
              <a:t>Dataset:</a:t>
            </a:r>
            <a:r>
              <a:rPr lang="en" sz="1485" b="1">
                <a:latin typeface="Arial"/>
                <a:ea typeface="Arial"/>
                <a:cs typeface="Arial"/>
                <a:sym typeface="Arial"/>
              </a:rPr>
              <a:t>Abhinav and Sneha collected the dataset and helped in training the model.</a:t>
            </a:r>
            <a:endParaRPr sz="1485" b="1">
              <a:latin typeface="Arial"/>
              <a:ea typeface="Arial"/>
              <a:cs typeface="Arial"/>
              <a:sym typeface="Arial"/>
            </a:endParaRPr>
          </a:p>
          <a:p>
            <a:pPr marL="0" lvl="0" indent="0" algn="just" rtl="0">
              <a:spcBef>
                <a:spcPts val="1200"/>
              </a:spcBef>
              <a:spcAft>
                <a:spcPts val="0"/>
              </a:spcAft>
              <a:buSzPts val="852"/>
              <a:buNone/>
            </a:pPr>
            <a:r>
              <a:rPr lang="en" sz="1485" b="1" u="sng">
                <a:latin typeface="Arial"/>
                <a:ea typeface="Arial"/>
                <a:cs typeface="Arial"/>
                <a:sym typeface="Arial"/>
              </a:rPr>
              <a:t>Face Recognition:</a:t>
            </a:r>
            <a:r>
              <a:rPr lang="en" sz="1485" b="1">
                <a:latin typeface="Arial"/>
                <a:ea typeface="Arial"/>
                <a:cs typeface="Arial"/>
                <a:sym typeface="Arial"/>
              </a:rPr>
              <a:t>Here, all the members implemented the code and removed the errors. All of them had to work together as there were many errors which they were facing as they tried to manipulate the program according to their project requirements. All come up with great ideas and approach to overcome the issues.</a:t>
            </a:r>
            <a:endParaRPr sz="1485" b="1">
              <a:latin typeface="Arial"/>
              <a:ea typeface="Arial"/>
              <a:cs typeface="Arial"/>
              <a:sym typeface="Arial"/>
            </a:endParaRPr>
          </a:p>
          <a:p>
            <a:pPr marL="0" lvl="0" indent="0" algn="just" rtl="0">
              <a:spcBef>
                <a:spcPts val="1200"/>
              </a:spcBef>
              <a:spcAft>
                <a:spcPts val="0"/>
              </a:spcAft>
              <a:buSzPts val="852"/>
              <a:buNone/>
            </a:pPr>
            <a:r>
              <a:rPr lang="en" sz="1485" b="1" u="sng">
                <a:latin typeface="Arial"/>
                <a:ea typeface="Arial"/>
                <a:cs typeface="Arial"/>
                <a:sym typeface="Arial"/>
              </a:rPr>
              <a:t>Documentation:</a:t>
            </a:r>
            <a:r>
              <a:rPr lang="en" sz="1485" b="1">
                <a:latin typeface="Arial"/>
                <a:ea typeface="Arial"/>
                <a:cs typeface="Arial"/>
                <a:sym typeface="Arial"/>
              </a:rPr>
              <a:t> All the members of the team put in equal efforts in contributing to the documentation and ppt.</a:t>
            </a:r>
            <a:endParaRPr sz="1485" b="1" u="sng">
              <a:latin typeface="Arial"/>
              <a:ea typeface="Arial"/>
              <a:cs typeface="Arial"/>
              <a:sym typeface="Arial"/>
            </a:endParaRPr>
          </a:p>
          <a:p>
            <a:pPr marL="0" lvl="0" indent="0" algn="just" rtl="0">
              <a:spcBef>
                <a:spcPts val="1200"/>
              </a:spcBef>
              <a:spcAft>
                <a:spcPts val="0"/>
              </a:spcAft>
              <a:buSzPts val="852"/>
              <a:buNone/>
            </a:pPr>
            <a:endParaRPr sz="1385" b="1">
              <a:latin typeface="Arial"/>
              <a:ea typeface="Arial"/>
              <a:cs typeface="Arial"/>
              <a:sym typeface="Arial"/>
            </a:endParaRPr>
          </a:p>
          <a:p>
            <a:pPr marL="0" lvl="0" indent="0" algn="just" rtl="0">
              <a:spcBef>
                <a:spcPts val="1200"/>
              </a:spcBef>
              <a:spcAft>
                <a:spcPts val="1200"/>
              </a:spcAft>
              <a:buSzPts val="852"/>
              <a:buNone/>
            </a:pPr>
            <a:endParaRPr sz="1485" b="1" u="sng">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latin typeface="Times New Roman"/>
                <a:ea typeface="Times New Roman"/>
                <a:cs typeface="Times New Roman"/>
                <a:sym typeface="Times New Roman"/>
              </a:rPr>
              <a:t>Abstract</a:t>
            </a:r>
            <a:endParaRPr b="1">
              <a:latin typeface="Times New Roman"/>
              <a:ea typeface="Times New Roman"/>
              <a:cs typeface="Times New Roman"/>
              <a:sym typeface="Times New Roman"/>
            </a:endParaRPr>
          </a:p>
        </p:txBody>
      </p:sp>
      <p:sp>
        <p:nvSpPr>
          <p:cNvPr id="141" name="Google Shape;141;p14"/>
          <p:cNvSpPr txBox="1">
            <a:spLocks noGrp="1"/>
          </p:cNvSpPr>
          <p:nvPr>
            <p:ph type="body" idx="1"/>
          </p:nvPr>
        </p:nvSpPr>
        <p:spPr>
          <a:xfrm>
            <a:off x="1154075" y="1116150"/>
            <a:ext cx="7686600" cy="2911200"/>
          </a:xfrm>
          <a:prstGeom prst="rect">
            <a:avLst/>
          </a:prstGeom>
        </p:spPr>
        <p:txBody>
          <a:bodyPr spcFirstLastPara="1" wrap="square" lIns="91425" tIns="91425" rIns="91425" bIns="91425" anchor="t" anchorCtr="0">
            <a:noAutofit/>
          </a:bodyPr>
          <a:lstStyle/>
          <a:p>
            <a:pPr marL="457200" marR="127000" lvl="0" indent="-320675" algn="l" rtl="0">
              <a:spcBef>
                <a:spcPts val="0"/>
              </a:spcBef>
              <a:spcAft>
                <a:spcPts val="0"/>
              </a:spcAft>
              <a:buSzPts val="1450"/>
              <a:buFont typeface="Arial"/>
              <a:buChar char="●"/>
            </a:pPr>
            <a:r>
              <a:rPr lang="en" sz="1450">
                <a:latin typeface="Arial"/>
                <a:ea typeface="Arial"/>
                <a:cs typeface="Arial"/>
                <a:sym typeface="Arial"/>
              </a:rPr>
              <a:t>Humans can be identified by their distinct face features. A given face is compared to the faces kept in the database in order to identify the individual in the face recognition technique. The goal is to select a face in the database that is the most similar to the one being used.</a:t>
            </a:r>
            <a:endParaRPr sz="1450">
              <a:latin typeface="Arial"/>
              <a:ea typeface="Arial"/>
              <a:cs typeface="Arial"/>
              <a:sym typeface="Arial"/>
            </a:endParaRPr>
          </a:p>
          <a:p>
            <a:pPr marL="457200" marR="127000" lvl="0" indent="-320675" algn="l" rtl="0">
              <a:spcBef>
                <a:spcPts val="0"/>
              </a:spcBef>
              <a:spcAft>
                <a:spcPts val="0"/>
              </a:spcAft>
              <a:buSzPts val="1450"/>
              <a:buFont typeface="Arial"/>
              <a:buChar char="●"/>
            </a:pPr>
            <a:r>
              <a:rPr lang="en" sz="1450">
                <a:latin typeface="Arial"/>
                <a:ea typeface="Arial"/>
                <a:cs typeface="Arial"/>
                <a:sym typeface="Arial"/>
              </a:rPr>
              <a:t>Facial recognition technology is one of the fastest developing topics in biometrics. The growth in commercial interest and the development of practical technologies to enable the development of face recognition can be ascribed to the current interest in face recognition.</a:t>
            </a:r>
            <a:endParaRPr sz="1450">
              <a:latin typeface="Arial"/>
              <a:ea typeface="Arial"/>
              <a:cs typeface="Arial"/>
              <a:sym typeface="Arial"/>
            </a:endParaRPr>
          </a:p>
          <a:p>
            <a:pPr marL="457200" marR="88900" lvl="0" indent="-320675" algn="l" rtl="0">
              <a:spcBef>
                <a:spcPts val="0"/>
              </a:spcBef>
              <a:spcAft>
                <a:spcPts val="0"/>
              </a:spcAft>
              <a:buSzPts val="1450"/>
              <a:buFont typeface="Arial"/>
              <a:buChar char="●"/>
            </a:pPr>
            <a:r>
              <a:rPr lang="en" sz="1450">
                <a:latin typeface="Arial"/>
                <a:ea typeface="Arial"/>
                <a:cs typeface="Arial"/>
                <a:sym typeface="Arial"/>
              </a:rPr>
              <a:t>Biometrics, law enforcement and surveillance, human-computer interface, and multimedia management are all areas of economic interest. (For example, automatically labelling a certain person in a collection of digital images) Access control, smart cards, passport checks, criminal investigations.</a:t>
            </a:r>
            <a:endParaRPr sz="1450">
              <a:latin typeface="Arial"/>
              <a:ea typeface="Arial"/>
              <a:cs typeface="Arial"/>
              <a:sym typeface="Arial"/>
            </a:endParaRPr>
          </a:p>
          <a:p>
            <a:pPr marL="457200" marR="88900" lvl="0" indent="0" algn="l" rtl="0">
              <a:spcBef>
                <a:spcPts val="3300"/>
              </a:spcBef>
              <a:spcAft>
                <a:spcPts val="0"/>
              </a:spcAft>
              <a:buNone/>
            </a:pPr>
            <a:endParaRPr sz="1750">
              <a:latin typeface="Arial"/>
              <a:ea typeface="Arial"/>
              <a:cs typeface="Arial"/>
              <a:sym typeface="Arial"/>
            </a:endParaRPr>
          </a:p>
          <a:p>
            <a:pPr marL="457200" lvl="0" indent="0" algn="just" rtl="0">
              <a:spcBef>
                <a:spcPts val="3300"/>
              </a:spcBef>
              <a:spcAft>
                <a:spcPts val="1200"/>
              </a:spcAft>
              <a:buNone/>
            </a:pPr>
            <a:endParaRPr sz="1475"/>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2800" b="1">
              <a:latin typeface="Montserrat"/>
              <a:ea typeface="Montserrat"/>
              <a:cs typeface="Montserrat"/>
              <a:sym typeface="Montserrat"/>
            </a:endParaRPr>
          </a:p>
          <a:p>
            <a:pPr marL="2286000" lvl="0" indent="0" algn="l" rtl="0">
              <a:spcBef>
                <a:spcPts val="1200"/>
              </a:spcBef>
              <a:spcAft>
                <a:spcPts val="1200"/>
              </a:spcAft>
              <a:buNone/>
            </a:pPr>
            <a:r>
              <a:rPr lang="en" sz="2800" b="1">
                <a:latin typeface="Montserrat"/>
                <a:ea typeface="Montserrat"/>
                <a:cs typeface="Montserrat"/>
                <a:sym typeface="Montserrat"/>
              </a:rPr>
              <a:t>THANK YOU !</a:t>
            </a:r>
            <a:endParaRPr sz="17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latin typeface="Times New Roman"/>
                <a:ea typeface="Times New Roman"/>
                <a:cs typeface="Times New Roman"/>
                <a:sym typeface="Times New Roman"/>
              </a:rPr>
              <a:t>Abstract</a:t>
            </a:r>
            <a:endParaRPr b="1">
              <a:latin typeface="Times New Roman"/>
              <a:ea typeface="Times New Roman"/>
              <a:cs typeface="Times New Roman"/>
              <a:sym typeface="Times New Roman"/>
            </a:endParaRPr>
          </a:p>
        </p:txBody>
      </p:sp>
      <p:sp>
        <p:nvSpPr>
          <p:cNvPr id="147" name="Google Shape;147;p15"/>
          <p:cNvSpPr txBox="1">
            <a:spLocks noGrp="1"/>
          </p:cNvSpPr>
          <p:nvPr>
            <p:ph type="body" idx="1"/>
          </p:nvPr>
        </p:nvSpPr>
        <p:spPr>
          <a:xfrm>
            <a:off x="1123925" y="479600"/>
            <a:ext cx="7686600" cy="2911200"/>
          </a:xfrm>
          <a:prstGeom prst="rect">
            <a:avLst/>
          </a:prstGeom>
        </p:spPr>
        <p:txBody>
          <a:bodyPr spcFirstLastPara="1" wrap="square" lIns="91425" tIns="91425" rIns="91425" bIns="91425" anchor="t" anchorCtr="0">
            <a:noAutofit/>
          </a:bodyPr>
          <a:lstStyle/>
          <a:p>
            <a:pPr marL="0" marR="88900" lvl="0" indent="0" algn="l" rtl="0">
              <a:spcBef>
                <a:spcPts val="0"/>
              </a:spcBef>
              <a:spcAft>
                <a:spcPts val="0"/>
              </a:spcAft>
              <a:buNone/>
            </a:pPr>
            <a:endParaRPr sz="1450">
              <a:latin typeface="Arial"/>
              <a:ea typeface="Arial"/>
              <a:cs typeface="Arial"/>
              <a:sym typeface="Arial"/>
            </a:endParaRPr>
          </a:p>
          <a:p>
            <a:pPr marL="457200" marR="88900" lvl="0" indent="-352425" algn="l" rtl="0">
              <a:spcBef>
                <a:spcPts val="3300"/>
              </a:spcBef>
              <a:spcAft>
                <a:spcPts val="0"/>
              </a:spcAft>
              <a:buSzPts val="1950"/>
              <a:buFont typeface="Arial"/>
              <a:buChar char="●"/>
            </a:pPr>
            <a:r>
              <a:rPr lang="en" sz="1450">
                <a:latin typeface="Arial"/>
                <a:ea typeface="Arial"/>
                <a:cs typeface="Arial"/>
                <a:sym typeface="Arial"/>
              </a:rPr>
              <a:t>The face is the most important portion of the human body, and its distinctive traits make it even more important for human identification. Various techniques and technologies are utilised across the world to improve the accuracy and reliability of face recognition.</a:t>
            </a:r>
            <a:endParaRPr sz="1450">
              <a:latin typeface="Arial"/>
              <a:ea typeface="Arial"/>
              <a:cs typeface="Arial"/>
              <a:sym typeface="Arial"/>
            </a:endParaRPr>
          </a:p>
          <a:p>
            <a:pPr marL="457200" marR="88900" lvl="0" indent="-352425" algn="l" rtl="0">
              <a:spcBef>
                <a:spcPts val="0"/>
              </a:spcBef>
              <a:spcAft>
                <a:spcPts val="0"/>
              </a:spcAft>
              <a:buSzPts val="1950"/>
              <a:buFont typeface="Arial"/>
              <a:buChar char="●"/>
            </a:pPr>
            <a:r>
              <a:rPr lang="en" sz="1450">
                <a:latin typeface="Arial"/>
                <a:ea typeface="Arial"/>
                <a:cs typeface="Arial"/>
                <a:sym typeface="Arial"/>
              </a:rPr>
              <a:t>Healthcare, security, defence, forensics, and transportation are all areas where this ever-expanding technology is being used, and greater precision is required. However, in developing facial recognition technology, some obstacles are universal, such as position, occlusion, emotions, ageing, and so on.</a:t>
            </a:r>
            <a:endParaRPr sz="1650">
              <a:latin typeface="Arial"/>
              <a:ea typeface="Arial"/>
              <a:cs typeface="Arial"/>
              <a:sym typeface="Arial"/>
            </a:endParaRPr>
          </a:p>
          <a:p>
            <a:pPr marL="457200" marR="88900" lvl="0" indent="0" algn="l" rtl="0">
              <a:spcBef>
                <a:spcPts val="3300"/>
              </a:spcBef>
              <a:spcAft>
                <a:spcPts val="0"/>
              </a:spcAft>
              <a:buNone/>
            </a:pPr>
            <a:endParaRPr sz="2050">
              <a:latin typeface="Arial"/>
              <a:ea typeface="Arial"/>
              <a:cs typeface="Arial"/>
              <a:sym typeface="Arial"/>
            </a:endParaRPr>
          </a:p>
          <a:p>
            <a:pPr marL="457200" lvl="0" indent="0" algn="just" rtl="0">
              <a:spcBef>
                <a:spcPts val="3300"/>
              </a:spcBef>
              <a:spcAft>
                <a:spcPts val="1200"/>
              </a:spcAft>
              <a:buNone/>
            </a:pPr>
            <a:endParaRPr sz="1775"/>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1200"/>
              </a:spcBef>
              <a:spcAft>
                <a:spcPts val="0"/>
              </a:spcAft>
              <a:buNone/>
            </a:pPr>
            <a:r>
              <a:rPr lang="en" sz="3066" b="1">
                <a:latin typeface="Arial"/>
                <a:ea typeface="Arial"/>
                <a:cs typeface="Arial"/>
                <a:sym typeface="Arial"/>
              </a:rPr>
              <a:t>Problem statement</a:t>
            </a:r>
            <a:endParaRPr sz="3066" b="1">
              <a:latin typeface="Arial"/>
              <a:ea typeface="Arial"/>
              <a:cs typeface="Arial"/>
              <a:sym typeface="Arial"/>
            </a:endParaRPr>
          </a:p>
          <a:p>
            <a:pPr marL="0" lvl="0" indent="0" algn="l" rtl="0">
              <a:spcBef>
                <a:spcPts val="1200"/>
              </a:spcBef>
              <a:spcAft>
                <a:spcPts val="0"/>
              </a:spcAft>
              <a:buNone/>
            </a:pPr>
            <a:endParaRPr/>
          </a:p>
        </p:txBody>
      </p:sp>
      <p:sp>
        <p:nvSpPr>
          <p:cNvPr id="153" name="Google Shape;153;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228600" lvl="0" indent="0" algn="l" rtl="0">
              <a:spcBef>
                <a:spcPts val="1200"/>
              </a:spcBef>
              <a:spcAft>
                <a:spcPts val="0"/>
              </a:spcAft>
              <a:buNone/>
            </a:pPr>
            <a:r>
              <a:rPr lang="en" sz="1400" b="1">
                <a:latin typeface="Arial"/>
                <a:ea typeface="Arial"/>
                <a:cs typeface="Arial"/>
                <a:sym typeface="Arial"/>
              </a:rPr>
              <a:t>Attendance is an important part of daily classroom evaluation. The teacher often checks it at the start and end of class, although it's possible that they might miss someone or check some students' answers more than once. Face recognition technology based on high definition monitor video and other information technology is used to solve the problem of recognizing faces for the purpose of taking attendance.</a:t>
            </a:r>
            <a:endParaRPr sz="1400" b="1">
              <a:latin typeface="Arial"/>
              <a:ea typeface="Arial"/>
              <a:cs typeface="Arial"/>
              <a:sym typeface="Arial"/>
            </a:endParaRPr>
          </a:p>
          <a:p>
            <a:pPr marL="0" lvl="0" indent="0" algn="just" rtl="0">
              <a:spcBef>
                <a:spcPts val="1200"/>
              </a:spcBef>
              <a:spcAft>
                <a:spcPts val="1200"/>
              </a:spcAft>
              <a:buNone/>
            </a:pPr>
            <a:endParaRPr sz="150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1200"/>
              </a:spcBef>
              <a:spcAft>
                <a:spcPts val="0"/>
              </a:spcAft>
              <a:buNone/>
            </a:pPr>
            <a:r>
              <a:rPr lang="en" sz="3066" b="1">
                <a:latin typeface="Arial"/>
                <a:ea typeface="Arial"/>
                <a:cs typeface="Arial"/>
                <a:sym typeface="Arial"/>
              </a:rPr>
              <a:t>Gaps Identified </a:t>
            </a:r>
            <a:endParaRPr sz="3066" b="1">
              <a:latin typeface="Arial"/>
              <a:ea typeface="Arial"/>
              <a:cs typeface="Arial"/>
              <a:sym typeface="Arial"/>
            </a:endParaRPr>
          </a:p>
          <a:p>
            <a:pPr marL="0" lvl="0" indent="0" algn="l" rtl="0">
              <a:spcBef>
                <a:spcPts val="1200"/>
              </a:spcBef>
              <a:spcAft>
                <a:spcPts val="0"/>
              </a:spcAft>
              <a:buNone/>
            </a:pPr>
            <a:endParaRPr/>
          </a:p>
        </p:txBody>
      </p:sp>
      <p:sp>
        <p:nvSpPr>
          <p:cNvPr id="159" name="Google Shape;159;p17"/>
          <p:cNvSpPr txBox="1">
            <a:spLocks noGrp="1"/>
          </p:cNvSpPr>
          <p:nvPr>
            <p:ph type="body" idx="1"/>
          </p:nvPr>
        </p:nvSpPr>
        <p:spPr>
          <a:xfrm>
            <a:off x="1217150" y="1307850"/>
            <a:ext cx="7572900" cy="3827100"/>
          </a:xfrm>
          <a:prstGeom prst="rect">
            <a:avLst/>
          </a:prstGeom>
        </p:spPr>
        <p:txBody>
          <a:bodyPr spcFirstLastPara="1" wrap="square" lIns="91425" tIns="91425" rIns="91425" bIns="91425" anchor="t" anchorCtr="0">
            <a:noAutofit/>
          </a:bodyPr>
          <a:lstStyle/>
          <a:p>
            <a:pPr marL="457200" lvl="0" indent="-315363" algn="just" rtl="0">
              <a:lnSpc>
                <a:spcPct val="95000"/>
              </a:lnSpc>
              <a:spcBef>
                <a:spcPts val="1200"/>
              </a:spcBef>
              <a:spcAft>
                <a:spcPts val="0"/>
              </a:spcAft>
              <a:buSzPts val="1366"/>
              <a:buFont typeface="Arial"/>
              <a:buAutoNum type="arabicPeriod"/>
            </a:pPr>
            <a:r>
              <a:rPr lang="en" sz="1366" b="1">
                <a:latin typeface="Arial"/>
                <a:ea typeface="Arial"/>
                <a:cs typeface="Arial"/>
                <a:sym typeface="Arial"/>
              </a:rPr>
              <a:t>Enhancement required in face recognition library i.e., DLIB.</a:t>
            </a:r>
            <a:endParaRPr sz="1366" b="1">
              <a:latin typeface="Arial"/>
              <a:ea typeface="Arial"/>
              <a:cs typeface="Arial"/>
              <a:sym typeface="Arial"/>
            </a:endParaRPr>
          </a:p>
          <a:p>
            <a:pPr marL="457200" lvl="0" indent="-315363" algn="l" rtl="0">
              <a:lnSpc>
                <a:spcPct val="95000"/>
              </a:lnSpc>
              <a:spcBef>
                <a:spcPts val="0"/>
              </a:spcBef>
              <a:spcAft>
                <a:spcPts val="0"/>
              </a:spcAft>
              <a:buSzPts val="1366"/>
              <a:buFont typeface="Arial"/>
              <a:buAutoNum type="arabicPeriod"/>
            </a:pPr>
            <a:r>
              <a:rPr lang="en" sz="1366" b="1">
                <a:latin typeface="Arial"/>
                <a:ea typeface="Arial"/>
                <a:cs typeface="Arial"/>
                <a:sym typeface="Arial"/>
              </a:rPr>
              <a:t>Lack of a proper dataset to work on The very first problem we were faced with was the absence of a dataset containing single line sentences and the keywords present in them, on which we could train our model on.</a:t>
            </a:r>
            <a:endParaRPr sz="1366" b="1">
              <a:latin typeface="Arial"/>
              <a:ea typeface="Arial"/>
              <a:cs typeface="Arial"/>
              <a:sym typeface="Arial"/>
            </a:endParaRPr>
          </a:p>
          <a:p>
            <a:pPr marL="457200" lvl="0" indent="-315363" algn="l" rtl="0">
              <a:lnSpc>
                <a:spcPct val="95000"/>
              </a:lnSpc>
              <a:spcBef>
                <a:spcPts val="0"/>
              </a:spcBef>
              <a:spcAft>
                <a:spcPts val="0"/>
              </a:spcAft>
              <a:buSzPts val="1366"/>
              <a:buFont typeface="Arial"/>
              <a:buAutoNum type="arabicPeriod"/>
            </a:pPr>
            <a:r>
              <a:rPr lang="en" sz="1366" b="1">
                <a:latin typeface="Arial"/>
                <a:ea typeface="Arial"/>
                <a:cs typeface="Arial"/>
                <a:sym typeface="Arial"/>
              </a:rPr>
              <a:t>Dataset insertion then error came up: After inserting the new dataset we encountered some errors. In line -- 9 encoding = face_recognition.face_encodings(face)[0] We were facing issues in previously running the code. IndexError: list index out of range. Rectification : if face_recognition.face_encodings(face): encoding = face_recognition.face_encodings(face)[0] encoded[f.split(".")[0]] = encoding  </a:t>
            </a:r>
            <a:endParaRPr sz="1366" b="1">
              <a:latin typeface="Arial"/>
              <a:ea typeface="Arial"/>
              <a:cs typeface="Arial"/>
              <a:sym typeface="Arial"/>
            </a:endParaRPr>
          </a:p>
          <a:p>
            <a:pPr marL="457200" lvl="0" indent="-315363" algn="l" rtl="0">
              <a:lnSpc>
                <a:spcPct val="95000"/>
              </a:lnSpc>
              <a:spcBef>
                <a:spcPts val="0"/>
              </a:spcBef>
              <a:spcAft>
                <a:spcPts val="0"/>
              </a:spcAft>
              <a:buSzPts val="1366"/>
              <a:buFont typeface="Arial"/>
              <a:buAutoNum type="arabicPeriod"/>
            </a:pPr>
            <a:r>
              <a:rPr lang="en" sz="1366" b="1">
                <a:latin typeface="Arial"/>
                <a:ea typeface="Arial"/>
                <a:cs typeface="Arial"/>
                <a:sym typeface="Arial"/>
              </a:rPr>
              <a:t>Deciding the Biometrics for our Model: In the ideation process we weren't sure of this idea at first, we thought of doing some kind of setting up of multimodal detection based biometrics in our Healthcare based Project but after going through research papers and some blogs and journals we finally decided to fix this to face recognition. </a:t>
            </a:r>
            <a:endParaRPr sz="1366" b="1">
              <a:latin typeface="Arial"/>
              <a:ea typeface="Arial"/>
              <a:cs typeface="Arial"/>
              <a:sym typeface="Arial"/>
            </a:endParaRPr>
          </a:p>
          <a:p>
            <a:pPr marL="457200" lvl="0" indent="0" algn="l" rtl="0">
              <a:lnSpc>
                <a:spcPct val="95000"/>
              </a:lnSpc>
              <a:spcBef>
                <a:spcPts val="1200"/>
              </a:spcBef>
              <a:spcAft>
                <a:spcPts val="0"/>
              </a:spcAft>
              <a:buNone/>
            </a:pPr>
            <a:endParaRPr sz="1166" b="1">
              <a:latin typeface="Arial"/>
              <a:ea typeface="Arial"/>
              <a:cs typeface="Arial"/>
              <a:sym typeface="Arial"/>
            </a:endParaRPr>
          </a:p>
          <a:p>
            <a:pPr marL="228600" lvl="0" indent="0" algn="l" rtl="0">
              <a:lnSpc>
                <a:spcPct val="95000"/>
              </a:lnSpc>
              <a:spcBef>
                <a:spcPts val="1200"/>
              </a:spcBef>
              <a:spcAft>
                <a:spcPts val="0"/>
              </a:spcAft>
              <a:buSzPts val="275"/>
              <a:buNone/>
            </a:pPr>
            <a:endParaRPr sz="550" b="1">
              <a:latin typeface="Arial"/>
              <a:ea typeface="Arial"/>
              <a:cs typeface="Arial"/>
              <a:sym typeface="Arial"/>
            </a:endParaRPr>
          </a:p>
          <a:p>
            <a:pPr marL="0" lvl="0" indent="0" algn="just" rtl="0">
              <a:lnSpc>
                <a:spcPct val="95000"/>
              </a:lnSpc>
              <a:spcBef>
                <a:spcPts val="1200"/>
              </a:spcBef>
              <a:spcAft>
                <a:spcPts val="0"/>
              </a:spcAft>
              <a:buSzPts val="275"/>
              <a:buNone/>
            </a:pPr>
            <a:endParaRPr sz="575">
              <a:latin typeface="Arial"/>
              <a:ea typeface="Arial"/>
              <a:cs typeface="Arial"/>
              <a:sym typeface="Arial"/>
            </a:endParaRPr>
          </a:p>
          <a:p>
            <a:pPr marL="0" lvl="0" indent="0" algn="just" rtl="0">
              <a:lnSpc>
                <a:spcPct val="95000"/>
              </a:lnSpc>
              <a:spcBef>
                <a:spcPts val="1200"/>
              </a:spcBef>
              <a:spcAft>
                <a:spcPts val="0"/>
              </a:spcAft>
              <a:buSzPts val="275"/>
              <a:buNone/>
            </a:pPr>
            <a:endParaRPr sz="550" b="1">
              <a:latin typeface="Arial"/>
              <a:ea typeface="Arial"/>
              <a:cs typeface="Arial"/>
              <a:sym typeface="Arial"/>
            </a:endParaRPr>
          </a:p>
          <a:p>
            <a:pPr marL="0" lvl="0" indent="0" algn="just" rtl="0">
              <a:lnSpc>
                <a:spcPct val="95000"/>
              </a:lnSpc>
              <a:spcBef>
                <a:spcPts val="1200"/>
              </a:spcBef>
              <a:spcAft>
                <a:spcPts val="0"/>
              </a:spcAft>
              <a:buSzPts val="275"/>
              <a:buNone/>
            </a:pPr>
            <a:endParaRPr sz="550" b="1">
              <a:latin typeface="Arial"/>
              <a:ea typeface="Arial"/>
              <a:cs typeface="Arial"/>
              <a:sym typeface="Arial"/>
            </a:endParaRPr>
          </a:p>
          <a:p>
            <a:pPr marL="0" lvl="0" indent="0" algn="just" rtl="0">
              <a:lnSpc>
                <a:spcPct val="95000"/>
              </a:lnSpc>
              <a:spcBef>
                <a:spcPts val="1200"/>
              </a:spcBef>
              <a:spcAft>
                <a:spcPts val="1200"/>
              </a:spcAft>
              <a:buSzPts val="275"/>
              <a:buNone/>
            </a:pPr>
            <a:endParaRPr sz="550" b="1">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a:t>
            </a:r>
            <a:endParaRPr/>
          </a:p>
        </p:txBody>
      </p:sp>
      <p:sp>
        <p:nvSpPr>
          <p:cNvPr id="165" name="Google Shape;165;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marR="1079500" lvl="0" indent="-323850" algn="l" rtl="0">
              <a:lnSpc>
                <a:spcPct val="105000"/>
              </a:lnSpc>
              <a:spcBef>
                <a:spcPts val="0"/>
              </a:spcBef>
              <a:spcAft>
                <a:spcPts val="0"/>
              </a:spcAft>
              <a:buSzPts val="1500"/>
              <a:buChar char="➢"/>
            </a:pPr>
            <a:r>
              <a:rPr lang="en" sz="1400">
                <a:latin typeface="Arial"/>
                <a:ea typeface="Arial"/>
                <a:cs typeface="Arial"/>
                <a:sym typeface="Arial"/>
              </a:rPr>
              <a:t>This system will include a way for the lecturer or teaching assistant to track the attendance of students throughout a lecture, section, or lab. It will save time and effort, especially if there are a lot of pupils in the lecture.</a:t>
            </a:r>
            <a:endParaRPr sz="1400">
              <a:latin typeface="Arial"/>
              <a:ea typeface="Arial"/>
              <a:cs typeface="Arial"/>
              <a:sym typeface="Arial"/>
            </a:endParaRPr>
          </a:p>
          <a:p>
            <a:pPr marL="457200" marR="1079500" lvl="0" indent="-323850" algn="l" rtl="0">
              <a:lnSpc>
                <a:spcPct val="105000"/>
              </a:lnSpc>
              <a:spcBef>
                <a:spcPts val="0"/>
              </a:spcBef>
              <a:spcAft>
                <a:spcPts val="0"/>
              </a:spcAft>
              <a:buSzPts val="1500"/>
              <a:buChar char="➢"/>
            </a:pPr>
            <a:r>
              <a:rPr lang="en" sz="1400">
                <a:latin typeface="Arial"/>
                <a:ea typeface="Arial"/>
                <a:cs typeface="Arial"/>
                <a:sym typeface="Arial"/>
              </a:rPr>
              <a:t>The aim of the automated attendance system is to minimize the shortcomings of the conventional (manual) approach. The application of image processing techniques in the classroom will be demonstrated via this attendance system.</a:t>
            </a:r>
            <a:endParaRPr sz="1400">
              <a:latin typeface="Arial"/>
              <a:ea typeface="Arial"/>
              <a:cs typeface="Arial"/>
              <a:sym typeface="Arial"/>
            </a:endParaRPr>
          </a:p>
          <a:p>
            <a:pPr marL="457200" marR="1079500" lvl="0" indent="-323850" algn="l" rtl="0">
              <a:lnSpc>
                <a:spcPct val="105000"/>
              </a:lnSpc>
              <a:spcBef>
                <a:spcPts val="0"/>
              </a:spcBef>
              <a:spcAft>
                <a:spcPts val="0"/>
              </a:spcAft>
              <a:buSzPts val="1500"/>
              <a:buChar char="➢"/>
            </a:pPr>
            <a:r>
              <a:rPr lang="en" sz="700">
                <a:latin typeface="Times New Roman"/>
                <a:ea typeface="Times New Roman"/>
                <a:cs typeface="Times New Roman"/>
                <a:sym typeface="Times New Roman"/>
              </a:rPr>
              <a:t> </a:t>
            </a:r>
            <a:r>
              <a:rPr lang="en" sz="1400">
                <a:latin typeface="Arial"/>
                <a:ea typeface="Arial"/>
                <a:cs typeface="Arial"/>
                <a:sym typeface="Arial"/>
              </a:rPr>
              <a:t>This approach will enhance an institution's reputation in addition to simply assisting with the attendance system. </a:t>
            </a:r>
            <a:endParaRPr sz="1400">
              <a:latin typeface="Arial"/>
              <a:ea typeface="Arial"/>
              <a:cs typeface="Arial"/>
              <a:sym typeface="Arial"/>
            </a:endParaRPr>
          </a:p>
          <a:p>
            <a:pPr marL="457200" lvl="0" indent="0" algn="l" rtl="0">
              <a:spcBef>
                <a:spcPts val="0"/>
              </a:spcBef>
              <a:spcAft>
                <a:spcPts val="1200"/>
              </a:spcAft>
              <a:buNone/>
            </a:pP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Continued…</a:t>
            </a:r>
            <a:endParaRPr/>
          </a:p>
        </p:txBody>
      </p:sp>
      <p:sp>
        <p:nvSpPr>
          <p:cNvPr id="179" name="Google Shape;179;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Char char="➢"/>
            </a:pPr>
            <a:r>
              <a:rPr lang="en" sz="1500"/>
              <a:t>Training of the AI  model on our extensive data set was successful.</a:t>
            </a:r>
            <a:endParaRPr sz="1500"/>
          </a:p>
          <a:p>
            <a:pPr marL="457200" lvl="0" indent="-323850" algn="l" rtl="0">
              <a:spcBef>
                <a:spcPts val="0"/>
              </a:spcBef>
              <a:spcAft>
                <a:spcPts val="0"/>
              </a:spcAft>
              <a:buSzPts val="1500"/>
              <a:buChar char="➢"/>
            </a:pPr>
            <a:r>
              <a:rPr lang="en" sz="1500"/>
              <a:t>Initially data set was split into 70-30 ratio.</a:t>
            </a:r>
            <a:endParaRPr sz="1500"/>
          </a:p>
          <a:p>
            <a:pPr marL="457200" lvl="0" indent="-323850" algn="l" rtl="0">
              <a:spcBef>
                <a:spcPts val="0"/>
              </a:spcBef>
              <a:spcAft>
                <a:spcPts val="0"/>
              </a:spcAft>
              <a:buSzPts val="1500"/>
              <a:buChar char="➢"/>
            </a:pPr>
            <a:r>
              <a:rPr lang="en" sz="1500"/>
              <a:t>Around 1500 sample images were used for training.</a:t>
            </a:r>
            <a:endParaRPr sz="1500"/>
          </a:p>
          <a:p>
            <a:pPr marL="457200" lvl="0" indent="-323850" algn="l" rtl="0">
              <a:spcBef>
                <a:spcPts val="0"/>
              </a:spcBef>
              <a:spcAft>
                <a:spcPts val="0"/>
              </a:spcAft>
              <a:buSzPts val="1500"/>
              <a:buChar char="➢"/>
            </a:pPr>
            <a:r>
              <a:rPr lang="en" sz="1500"/>
              <a:t>AI model was then tested upon around 800 images.</a:t>
            </a:r>
            <a:endParaRPr sz="1500"/>
          </a:p>
          <a:p>
            <a:pPr marL="457200" lvl="0" indent="-323850" algn="l" rtl="0">
              <a:spcBef>
                <a:spcPts val="0"/>
              </a:spcBef>
              <a:spcAft>
                <a:spcPts val="0"/>
              </a:spcAft>
              <a:buSzPts val="1500"/>
              <a:buChar char="➢"/>
            </a:pPr>
            <a:r>
              <a:rPr lang="en" sz="1500"/>
              <a:t>In the end AI model was tested.</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sp>
        <p:nvSpPr>
          <p:cNvPr id="171" name="Google Shape;171;p19"/>
          <p:cNvSpPr txBox="1">
            <a:spLocks noGrp="1"/>
          </p:cNvSpPr>
          <p:nvPr>
            <p:ph type="body" idx="1"/>
          </p:nvPr>
        </p:nvSpPr>
        <p:spPr>
          <a:xfrm>
            <a:off x="1191550" y="1002875"/>
            <a:ext cx="7144800" cy="347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a:p>
            <a:pPr marL="0" lvl="0" indent="0" algn="l" rtl="0">
              <a:spcBef>
                <a:spcPts val="1200"/>
              </a:spcBef>
              <a:spcAft>
                <a:spcPts val="1200"/>
              </a:spcAft>
              <a:buNone/>
            </a:pPr>
            <a:endParaRPr dirty="0"/>
          </a:p>
        </p:txBody>
      </p:sp>
      <p:pic>
        <p:nvPicPr>
          <p:cNvPr id="3" name="Picture 2">
            <a:extLst>
              <a:ext uri="{FF2B5EF4-FFF2-40B4-BE49-F238E27FC236}">
                <a16:creationId xmlns:a16="http://schemas.microsoft.com/office/drawing/2014/main" id="{C6378567-BE53-576A-AAD1-01AF38A67FBB}"/>
              </a:ext>
            </a:extLst>
          </p:cNvPr>
          <p:cNvPicPr>
            <a:picLocks noChangeAspect="1"/>
          </p:cNvPicPr>
          <p:nvPr/>
        </p:nvPicPr>
        <p:blipFill>
          <a:blip r:embed="rId3"/>
          <a:stretch>
            <a:fillRect/>
          </a:stretch>
        </p:blipFill>
        <p:spPr>
          <a:xfrm>
            <a:off x="-577465" y="903931"/>
            <a:ext cx="5341415" cy="2825108"/>
          </a:xfrm>
          <a:prstGeom prst="rect">
            <a:avLst/>
          </a:prstGeom>
        </p:spPr>
      </p:pic>
      <p:sp>
        <p:nvSpPr>
          <p:cNvPr id="4" name="TextBox 3">
            <a:extLst>
              <a:ext uri="{FF2B5EF4-FFF2-40B4-BE49-F238E27FC236}">
                <a16:creationId xmlns:a16="http://schemas.microsoft.com/office/drawing/2014/main" id="{799B6706-92D3-47EE-482F-AD534A56DA4C}"/>
              </a:ext>
            </a:extLst>
          </p:cNvPr>
          <p:cNvSpPr txBox="1"/>
          <p:nvPr/>
        </p:nvSpPr>
        <p:spPr>
          <a:xfrm>
            <a:off x="5977203" y="906681"/>
            <a:ext cx="3950494" cy="307777"/>
          </a:xfrm>
          <a:prstGeom prst="rect">
            <a:avLst/>
          </a:prstGeom>
          <a:noFill/>
        </p:spPr>
        <p:txBody>
          <a:bodyPr wrap="square" rtlCol="0">
            <a:spAutoFit/>
          </a:bodyPr>
          <a:lstStyle/>
          <a:p>
            <a:r>
              <a:rPr lang="en-US" dirty="0">
                <a:solidFill>
                  <a:schemeClr val="bg1"/>
                </a:solidFill>
              </a:rPr>
              <a:t>Face Encoding</a:t>
            </a:r>
          </a:p>
        </p:txBody>
      </p:sp>
      <p:pic>
        <p:nvPicPr>
          <p:cNvPr id="6" name="Picture 5">
            <a:extLst>
              <a:ext uri="{FF2B5EF4-FFF2-40B4-BE49-F238E27FC236}">
                <a16:creationId xmlns:a16="http://schemas.microsoft.com/office/drawing/2014/main" id="{84EE1822-1F98-E286-3253-33F27CA2602F}"/>
              </a:ext>
            </a:extLst>
          </p:cNvPr>
          <p:cNvPicPr>
            <a:picLocks noChangeAspect="1"/>
          </p:cNvPicPr>
          <p:nvPr/>
        </p:nvPicPr>
        <p:blipFill>
          <a:blip r:embed="rId4"/>
          <a:stretch>
            <a:fillRect/>
          </a:stretch>
        </p:blipFill>
        <p:spPr>
          <a:xfrm>
            <a:off x="4239350" y="2241389"/>
            <a:ext cx="5279231" cy="2783969"/>
          </a:xfrm>
          <a:prstGeom prst="rect">
            <a:avLst/>
          </a:prstGeom>
        </p:spPr>
      </p:pic>
    </p:spTree>
    <p:extLst>
      <p:ext uri="{BB962C8B-B14F-4D97-AF65-F5344CB8AC3E}">
        <p14:creationId xmlns:p14="http://schemas.microsoft.com/office/powerpoint/2010/main" val="2516798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Result and analysis </a:t>
            </a:r>
            <a:endParaRPr b="1"/>
          </a:p>
        </p:txBody>
      </p:sp>
      <p:sp>
        <p:nvSpPr>
          <p:cNvPr id="171" name="Google Shape;171;p19"/>
          <p:cNvSpPr txBox="1">
            <a:spLocks noGrp="1"/>
          </p:cNvSpPr>
          <p:nvPr>
            <p:ph type="body" idx="1"/>
          </p:nvPr>
        </p:nvSpPr>
        <p:spPr>
          <a:xfrm>
            <a:off x="1191550" y="1002875"/>
            <a:ext cx="7144800" cy="347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3" name="Picture 2">
            <a:extLst>
              <a:ext uri="{FF2B5EF4-FFF2-40B4-BE49-F238E27FC236}">
                <a16:creationId xmlns:a16="http://schemas.microsoft.com/office/drawing/2014/main" id="{17CA1537-8C5C-FAEF-A65F-870B18AAC9F3}"/>
              </a:ext>
            </a:extLst>
          </p:cNvPr>
          <p:cNvPicPr>
            <a:picLocks noChangeAspect="1"/>
          </p:cNvPicPr>
          <p:nvPr/>
        </p:nvPicPr>
        <p:blipFill>
          <a:blip r:embed="rId3"/>
          <a:stretch>
            <a:fillRect/>
          </a:stretch>
        </p:blipFill>
        <p:spPr>
          <a:xfrm>
            <a:off x="1042987" y="1833621"/>
            <a:ext cx="6586537" cy="2716947"/>
          </a:xfrm>
          <a:prstGeom prst="rect">
            <a:avLst/>
          </a:prstGeom>
        </p:spPr>
      </p:pic>
    </p:spTree>
    <p:extLst>
      <p:ext uri="{BB962C8B-B14F-4D97-AF65-F5344CB8AC3E}">
        <p14:creationId xmlns:p14="http://schemas.microsoft.com/office/powerpoint/2010/main" val="1031110067"/>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1326</Words>
  <Application>Microsoft Office PowerPoint</Application>
  <PresentationFormat>On-screen Show (16:9)</PresentationFormat>
  <Paragraphs>80</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Lato</vt:lpstr>
      <vt:lpstr>Times New Roman</vt:lpstr>
      <vt:lpstr>Arial</vt:lpstr>
      <vt:lpstr>Montserrat</vt:lpstr>
      <vt:lpstr>Focus</vt:lpstr>
      <vt:lpstr>Smart Attendance System using Face Recognition CSE3013 - Artificial Intelligence J Component Review  </vt:lpstr>
      <vt:lpstr>Abstract</vt:lpstr>
      <vt:lpstr>Abstract</vt:lpstr>
      <vt:lpstr>Problem statement </vt:lpstr>
      <vt:lpstr>Gaps Identified  </vt:lpstr>
      <vt:lpstr>Result and analysis</vt:lpstr>
      <vt:lpstr>Continued…</vt:lpstr>
      <vt:lpstr>Result and analysis </vt:lpstr>
      <vt:lpstr>Result and analysis </vt:lpstr>
      <vt:lpstr>Result and analysis </vt:lpstr>
      <vt:lpstr>Result and analysis </vt:lpstr>
      <vt:lpstr>Result and analysis </vt:lpstr>
      <vt:lpstr>Result and analysis </vt:lpstr>
      <vt:lpstr>Result and analysis </vt:lpstr>
      <vt:lpstr>Result and analysis </vt:lpstr>
      <vt:lpstr>Continued…</vt:lpstr>
      <vt:lpstr> References</vt:lpstr>
      <vt:lpstr>Work distribution among team members   </vt:lpstr>
      <vt:lpstr>Work distribution among team members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Attendance System using Face Recognition CSE3013 - Artificial Intelligence J Component Review  </dc:title>
  <cp:lastModifiedBy>Abhinav Jaiswal</cp:lastModifiedBy>
  <cp:revision>2</cp:revision>
  <dcterms:modified xsi:type="dcterms:W3CDTF">2022-11-17T07:28:39Z</dcterms:modified>
</cp:coreProperties>
</file>